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1620" r:id="rId3"/>
    <p:sldId id="1644" r:id="rId4"/>
    <p:sldId id="1635" r:id="rId5"/>
    <p:sldId id="1645" r:id="rId6"/>
    <p:sldId id="1636" r:id="rId7"/>
    <p:sldId id="1583" r:id="rId8"/>
    <p:sldId id="1637" r:id="rId9"/>
    <p:sldId id="1625" r:id="rId10"/>
    <p:sldId id="1638" r:id="rId11"/>
    <p:sldId id="819" r:id="rId12"/>
    <p:sldId id="790" r:id="rId13"/>
    <p:sldId id="1652" r:id="rId14"/>
    <p:sldId id="437" r:id="rId15"/>
    <p:sldId id="1639" r:id="rId16"/>
    <p:sldId id="822" r:id="rId17"/>
    <p:sldId id="1619" r:id="rId18"/>
    <p:sldId id="1643" r:id="rId19"/>
    <p:sldId id="1640" r:id="rId20"/>
    <p:sldId id="1653" r:id="rId21"/>
    <p:sldId id="1647" r:id="rId22"/>
    <p:sldId id="1648" r:id="rId23"/>
    <p:sldId id="1641" r:id="rId24"/>
    <p:sldId id="1649" r:id="rId25"/>
    <p:sldId id="1650" r:id="rId26"/>
    <p:sldId id="1642" r:id="rId27"/>
    <p:sldId id="1651" r:id="rId28"/>
    <p:sldId id="163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34" autoAdjust="0"/>
    <p:restoredTop sz="94660"/>
  </p:normalViewPr>
  <p:slideViewPr>
    <p:cSldViewPr snapToGrid="0">
      <p:cViewPr varScale="1">
        <p:scale>
          <a:sx n="47" d="100"/>
          <a:sy n="47" d="100"/>
        </p:scale>
        <p:origin x="48" y="8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CD78D-7C94-4FBE-8177-A8F4F8A0122C}" type="datetimeFigureOut">
              <a:rPr lang="en-US" smtClean="0"/>
              <a:t>8/9/2022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E4E9F-6225-4224-93A2-B521BF5880BA}" type="slidenum">
              <a:rPr lang="en-US" smtClean="0"/>
              <a:t>‹#›</a:t>
            </a:fld>
            <a:endParaRPr lang="en-US"/>
          </a:p>
        </p:txBody>
      </p:sp>
    </p:spTree>
    <p:extLst>
      <p:ext uri="{BB962C8B-B14F-4D97-AF65-F5344CB8AC3E}">
        <p14:creationId xmlns:p14="http://schemas.microsoft.com/office/powerpoint/2010/main" val="7019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5"/>
          </p:nvPr>
        </p:nvSpPr>
        <p:spPr/>
        <p:txBody>
          <a:bodyPr/>
          <a:lstStyle/>
          <a:p>
            <a:fld id="{7C7F678E-5873-49EC-B528-D297946D742C}" type="slidenum">
              <a:rPr lang="en-US" smtClean="0"/>
              <a:t>7</a:t>
            </a:fld>
            <a:endParaRPr lang="en-US"/>
          </a:p>
        </p:txBody>
      </p:sp>
    </p:spTree>
    <p:extLst>
      <p:ext uri="{BB962C8B-B14F-4D97-AF65-F5344CB8AC3E}">
        <p14:creationId xmlns:p14="http://schemas.microsoft.com/office/powerpoint/2010/main" val="166444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5"/>
          </p:nvPr>
        </p:nvSpPr>
        <p:spPr/>
        <p:txBody>
          <a:bodyPr/>
          <a:lstStyle/>
          <a:p>
            <a:fld id="{7C7F678E-5873-49EC-B528-D297946D742C}" type="slidenum">
              <a:rPr lang="en-US" smtClean="0"/>
              <a:t>11</a:t>
            </a:fld>
            <a:endParaRPr lang="en-US"/>
          </a:p>
        </p:txBody>
      </p:sp>
    </p:spTree>
    <p:extLst>
      <p:ext uri="{BB962C8B-B14F-4D97-AF65-F5344CB8AC3E}">
        <p14:creationId xmlns:p14="http://schemas.microsoft.com/office/powerpoint/2010/main" val="2043150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Rachel</a:t>
            </a:r>
          </a:p>
        </p:txBody>
      </p:sp>
      <p:sp>
        <p:nvSpPr>
          <p:cNvPr id="4" name="Slide Number Placeholder 3"/>
          <p:cNvSpPr>
            <a:spLocks noGrp="1"/>
          </p:cNvSpPr>
          <p:nvPr>
            <p:ph type="sldNum" sz="quarter" idx="5"/>
          </p:nvPr>
        </p:nvSpPr>
        <p:spPr/>
        <p:txBody>
          <a:bodyPr/>
          <a:lstStyle/>
          <a:p>
            <a:fld id="{7C7F678E-5873-49EC-B528-D297946D742C}" type="slidenum">
              <a:rPr lang="en-US" smtClean="0"/>
              <a:t>12</a:t>
            </a:fld>
            <a:endParaRPr lang="en-US"/>
          </a:p>
        </p:txBody>
      </p:sp>
    </p:spTree>
    <p:extLst>
      <p:ext uri="{BB962C8B-B14F-4D97-AF65-F5344CB8AC3E}">
        <p14:creationId xmlns:p14="http://schemas.microsoft.com/office/powerpoint/2010/main" val="2243065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002E49-883C-4C9F-BD78-DF1A6A75D5AE}" type="slidenum">
              <a:rPr lang="en-US" smtClean="0"/>
              <a:pPr/>
              <a:t>14</a:t>
            </a:fld>
            <a:endParaRPr lang="en-US" dirty="0"/>
          </a:p>
        </p:txBody>
      </p:sp>
    </p:spTree>
    <p:extLst>
      <p:ext uri="{BB962C8B-B14F-4D97-AF65-F5344CB8AC3E}">
        <p14:creationId xmlns:p14="http://schemas.microsoft.com/office/powerpoint/2010/main" val="74832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Trip</a:t>
            </a:r>
          </a:p>
        </p:txBody>
      </p:sp>
      <p:sp>
        <p:nvSpPr>
          <p:cNvPr id="4" name="Slide Number Placeholder 3"/>
          <p:cNvSpPr>
            <a:spLocks noGrp="1"/>
          </p:cNvSpPr>
          <p:nvPr>
            <p:ph type="sldNum" sz="quarter" idx="5"/>
          </p:nvPr>
        </p:nvSpPr>
        <p:spPr/>
        <p:txBody>
          <a:bodyPr/>
          <a:lstStyle/>
          <a:p>
            <a:fld id="{7C7F678E-5873-49EC-B528-D297946D742C}" type="slidenum">
              <a:rPr lang="en-US" smtClean="0"/>
              <a:t>16</a:t>
            </a:fld>
            <a:endParaRPr lang="en-US"/>
          </a:p>
        </p:txBody>
      </p:sp>
    </p:spTree>
    <p:extLst>
      <p:ext uri="{BB962C8B-B14F-4D97-AF65-F5344CB8AC3E}">
        <p14:creationId xmlns:p14="http://schemas.microsoft.com/office/powerpoint/2010/main" val="2321953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a:t>
            </a:r>
          </a:p>
        </p:txBody>
      </p:sp>
      <p:sp>
        <p:nvSpPr>
          <p:cNvPr id="4" name="Slide Number Placeholder 3"/>
          <p:cNvSpPr>
            <a:spLocks noGrp="1"/>
          </p:cNvSpPr>
          <p:nvPr>
            <p:ph type="sldNum" sz="quarter" idx="5"/>
          </p:nvPr>
        </p:nvSpPr>
        <p:spPr/>
        <p:txBody>
          <a:bodyPr/>
          <a:lstStyle/>
          <a:p>
            <a:fld id="{7C7F678E-5873-49EC-B528-D297946D742C}" type="slidenum">
              <a:rPr lang="en-US" smtClean="0"/>
              <a:t>17</a:t>
            </a:fld>
            <a:endParaRPr lang="en-US"/>
          </a:p>
        </p:txBody>
      </p:sp>
    </p:spTree>
    <p:extLst>
      <p:ext uri="{BB962C8B-B14F-4D97-AF65-F5344CB8AC3E}">
        <p14:creationId xmlns:p14="http://schemas.microsoft.com/office/powerpoint/2010/main" val="4088849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577D-7EF4-012B-1E8E-1DB16B7CF8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984A07-59F2-C48E-CF1C-922984E5C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BB2C8C-1722-4E37-4E28-ED88078BB522}"/>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5" name="Footer Placeholder 4">
            <a:extLst>
              <a:ext uri="{FF2B5EF4-FFF2-40B4-BE49-F238E27FC236}">
                <a16:creationId xmlns:a16="http://schemas.microsoft.com/office/drawing/2014/main" id="{3529C008-663C-2B9A-890C-0DAF8F6FC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5D623-11E6-4ED2-29E7-59CD7D9B0417}"/>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81696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2FC7-4FC1-5BD3-A048-6E5E30A04F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2D46C6-A3F6-6916-0CC3-F7CD7F0222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8CF215-194C-1B38-8E57-EEE9EF05E8D0}"/>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5" name="Footer Placeholder 4">
            <a:extLst>
              <a:ext uri="{FF2B5EF4-FFF2-40B4-BE49-F238E27FC236}">
                <a16:creationId xmlns:a16="http://schemas.microsoft.com/office/drawing/2014/main" id="{5E32BA22-E171-C8A1-F860-6DA59760E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786FF-84FC-3E31-FE6D-4B58D7504BAF}"/>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360615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B7BC8E-5504-879A-F37F-7DE98B13F0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268BDE-7EB8-25B1-2439-E73010787B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5539F-757A-D11D-7EEB-6AEE7778F6B3}"/>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5" name="Footer Placeholder 4">
            <a:extLst>
              <a:ext uri="{FF2B5EF4-FFF2-40B4-BE49-F238E27FC236}">
                <a16:creationId xmlns:a16="http://schemas.microsoft.com/office/drawing/2014/main" id="{24A72F22-16BF-EF17-7196-432D528E79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56F9FC-9DA6-5F8B-5D13-9A23674AD01F}"/>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102922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4B33-5EA2-B261-A949-05B97DF63E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9EB9EC-DF91-D213-1E9A-732B06915D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9DED6-C28E-CA05-9461-3BE97FDED207}"/>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5" name="Footer Placeholder 4">
            <a:extLst>
              <a:ext uri="{FF2B5EF4-FFF2-40B4-BE49-F238E27FC236}">
                <a16:creationId xmlns:a16="http://schemas.microsoft.com/office/drawing/2014/main" id="{57B429E0-9F79-8EE1-AC88-83583C72B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0F06A-9D63-49B2-A415-7E07A343E707}"/>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203233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C2FB-87FB-CFB8-ED8D-E9598418C9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BA01AF9-5662-87C7-398F-1EB79BBE7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BF03EB-4888-A22A-0DF3-5EC4CFE85BBA}"/>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5" name="Footer Placeholder 4">
            <a:extLst>
              <a:ext uri="{FF2B5EF4-FFF2-40B4-BE49-F238E27FC236}">
                <a16:creationId xmlns:a16="http://schemas.microsoft.com/office/drawing/2014/main" id="{1331877C-55D9-1743-C95A-B33CF3215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CE277-B09D-4876-E129-720C3D07F7F3}"/>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178767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382F-3A1B-D2C7-CB78-6BA0EFF713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56483-40A2-51A2-CDE9-A3C6A97A61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E09EDD-2A03-F99A-5C80-4F0BEC92D9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CD24F8-3BB9-041B-BE88-12555DF3D196}"/>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6" name="Footer Placeholder 5">
            <a:extLst>
              <a:ext uri="{FF2B5EF4-FFF2-40B4-BE49-F238E27FC236}">
                <a16:creationId xmlns:a16="http://schemas.microsoft.com/office/drawing/2014/main" id="{167C40DE-9C2B-55F5-ADEB-8D3AF5189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C5BB15-C78B-BF6C-2A76-1ABAE0130140}"/>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327587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45EE-A55E-785A-7CBB-0CFBCFD394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59541-6E84-53C2-7762-09B735F325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7FB295-6062-7149-16A3-DB33F5738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67D16E-3BB4-2C30-DEC2-B1AC21A3E6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C3E56F-E335-254D-7384-DC10797936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CF49FD-4FA9-B00C-52DF-BAB45D871E16}"/>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8" name="Footer Placeholder 7">
            <a:extLst>
              <a:ext uri="{FF2B5EF4-FFF2-40B4-BE49-F238E27FC236}">
                <a16:creationId xmlns:a16="http://schemas.microsoft.com/office/drawing/2014/main" id="{A3D0006A-4530-CBC7-E458-E698CC253A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4E6373-7139-3AE2-8322-E96CE301A6EA}"/>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1878168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96BB-C804-C1F6-3C18-54DBAE5709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9AAE6A-3877-863E-B7C1-D5672EDD8FF5}"/>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4" name="Footer Placeholder 3">
            <a:extLst>
              <a:ext uri="{FF2B5EF4-FFF2-40B4-BE49-F238E27FC236}">
                <a16:creationId xmlns:a16="http://schemas.microsoft.com/office/drawing/2014/main" id="{8E2528A6-735D-5803-DD5F-2A34625474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87AFBB-6115-FCBB-B0F8-766808B27266}"/>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2862286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76C48C-3014-6038-575C-DBBA5C12E3F1}"/>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3" name="Footer Placeholder 2">
            <a:extLst>
              <a:ext uri="{FF2B5EF4-FFF2-40B4-BE49-F238E27FC236}">
                <a16:creationId xmlns:a16="http://schemas.microsoft.com/office/drawing/2014/main" id="{B4AFBF45-4210-B588-8D15-CDB82710E5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D57691-399F-CF58-5942-1542BA771725}"/>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295128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B69B3-35EC-53A4-3FB7-0CFFB07C7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B7CC66-91AD-F245-BAC9-BE2CFF23E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070EE3-2383-1B88-E1DA-8B0B6CB5A9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F361C9-F1A6-130D-2DBF-44B70570E203}"/>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6" name="Footer Placeholder 5">
            <a:extLst>
              <a:ext uri="{FF2B5EF4-FFF2-40B4-BE49-F238E27FC236}">
                <a16:creationId xmlns:a16="http://schemas.microsoft.com/office/drawing/2014/main" id="{B6B1921D-FB72-C1CB-6C67-31674CF00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B162A3-D4DE-25EC-6AD6-A09BF77C0FE9}"/>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5631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F200-E8C7-2F0B-3208-406D8851D0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204028-E052-DE39-C725-23215B9D1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755791-3B91-CC98-D776-95773EF64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6BF38-1449-B152-857A-10ED82BD3334}"/>
              </a:ext>
            </a:extLst>
          </p:cNvPr>
          <p:cNvSpPr>
            <a:spLocks noGrp="1"/>
          </p:cNvSpPr>
          <p:nvPr>
            <p:ph type="dt" sz="half" idx="10"/>
          </p:nvPr>
        </p:nvSpPr>
        <p:spPr/>
        <p:txBody>
          <a:bodyPr/>
          <a:lstStyle/>
          <a:p>
            <a:fld id="{1A71298C-3E43-42DA-ACD1-EDAF17B6E3E1}" type="datetimeFigureOut">
              <a:rPr lang="en-US" smtClean="0"/>
              <a:t>8/9/2022</a:t>
            </a:fld>
            <a:endParaRPr lang="en-US"/>
          </a:p>
        </p:txBody>
      </p:sp>
      <p:sp>
        <p:nvSpPr>
          <p:cNvPr id="6" name="Footer Placeholder 5">
            <a:extLst>
              <a:ext uri="{FF2B5EF4-FFF2-40B4-BE49-F238E27FC236}">
                <a16:creationId xmlns:a16="http://schemas.microsoft.com/office/drawing/2014/main" id="{A5EC2BC9-3A81-93AE-14A1-FF5D87B9A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D4084-1495-CE5F-BDB8-FAC76007BBD6}"/>
              </a:ext>
            </a:extLst>
          </p:cNvPr>
          <p:cNvSpPr>
            <a:spLocks noGrp="1"/>
          </p:cNvSpPr>
          <p:nvPr>
            <p:ph type="sldNum" sz="quarter" idx="12"/>
          </p:nvPr>
        </p:nvSpPr>
        <p:spPr/>
        <p:txBody>
          <a:bodyPr/>
          <a:lstStyle/>
          <a:p>
            <a:fld id="{FEEBBCFD-C4A5-41A8-92FB-DE67F6B67EFD}" type="slidenum">
              <a:rPr lang="en-US" smtClean="0"/>
              <a:t>‹#›</a:t>
            </a:fld>
            <a:endParaRPr lang="en-US"/>
          </a:p>
        </p:txBody>
      </p:sp>
    </p:spTree>
    <p:extLst>
      <p:ext uri="{BB962C8B-B14F-4D97-AF65-F5344CB8AC3E}">
        <p14:creationId xmlns:p14="http://schemas.microsoft.com/office/powerpoint/2010/main" val="2104919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C1FADD-A019-7F59-AA35-708FF25DC0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817F36-FFE0-C4DA-2822-423EDC4A68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2BBE8-D7F1-F37D-164C-23567CE92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71298C-3E43-42DA-ACD1-EDAF17B6E3E1}" type="datetimeFigureOut">
              <a:rPr lang="en-US" smtClean="0"/>
              <a:t>8/9/2022</a:t>
            </a:fld>
            <a:endParaRPr lang="en-US"/>
          </a:p>
        </p:txBody>
      </p:sp>
      <p:sp>
        <p:nvSpPr>
          <p:cNvPr id="5" name="Footer Placeholder 4">
            <a:extLst>
              <a:ext uri="{FF2B5EF4-FFF2-40B4-BE49-F238E27FC236}">
                <a16:creationId xmlns:a16="http://schemas.microsoft.com/office/drawing/2014/main" id="{55192011-6CEB-20FC-9396-B18B3B089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A97ADA-4B02-456C-1659-365ED636A0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BBCFD-C4A5-41A8-92FB-DE67F6B67EFD}" type="slidenum">
              <a:rPr lang="en-US" smtClean="0"/>
              <a:t>‹#›</a:t>
            </a:fld>
            <a:endParaRPr lang="en-US"/>
          </a:p>
        </p:txBody>
      </p:sp>
    </p:spTree>
    <p:extLst>
      <p:ext uri="{BB962C8B-B14F-4D97-AF65-F5344CB8AC3E}">
        <p14:creationId xmlns:p14="http://schemas.microsoft.com/office/powerpoint/2010/main" val="291752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s://slivolsi.wixsite.com/website-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B383-5673-58F4-FAF8-CFE77F679D1B}"/>
              </a:ext>
            </a:extLst>
          </p:cNvPr>
          <p:cNvSpPr>
            <a:spLocks noGrp="1"/>
          </p:cNvSpPr>
          <p:nvPr>
            <p:ph type="ctrTitle"/>
          </p:nvPr>
        </p:nvSpPr>
        <p:spPr>
          <a:xfrm>
            <a:off x="7464614" y="1783959"/>
            <a:ext cx="4087306" cy="2889114"/>
          </a:xfrm>
        </p:spPr>
        <p:txBody>
          <a:bodyPr anchor="b">
            <a:normAutofit/>
          </a:bodyPr>
          <a:lstStyle/>
          <a:p>
            <a:pPr algn="l"/>
            <a:r>
              <a:rPr lang="en-US" sz="5400" b="1"/>
              <a:t>Clinton Middle School Project</a:t>
            </a:r>
          </a:p>
        </p:txBody>
      </p:sp>
      <p:sp>
        <p:nvSpPr>
          <p:cNvPr id="3" name="Subtitle 2">
            <a:extLst>
              <a:ext uri="{FF2B5EF4-FFF2-40B4-BE49-F238E27FC236}">
                <a16:creationId xmlns:a16="http://schemas.microsoft.com/office/drawing/2014/main" id="{6EA23B8C-410F-31B5-D498-081E52D0134E}"/>
              </a:ext>
            </a:extLst>
          </p:cNvPr>
          <p:cNvSpPr>
            <a:spLocks noGrp="1"/>
          </p:cNvSpPr>
          <p:nvPr>
            <p:ph type="subTitle" idx="1"/>
          </p:nvPr>
        </p:nvSpPr>
        <p:spPr>
          <a:xfrm>
            <a:off x="7464612" y="4750893"/>
            <a:ext cx="4087305" cy="1147863"/>
          </a:xfrm>
        </p:spPr>
        <p:txBody>
          <a:bodyPr anchor="t">
            <a:normAutofit/>
          </a:bodyPr>
          <a:lstStyle/>
          <a:p>
            <a:pPr algn="l"/>
            <a:r>
              <a:rPr lang="en-US" sz="2000" b="1" dirty="0"/>
              <a:t>School Building Committee Meeting #1</a:t>
            </a:r>
          </a:p>
          <a:p>
            <a:pPr algn="l"/>
            <a:r>
              <a:rPr lang="en-US" sz="2000" b="1" dirty="0"/>
              <a:t>August 9, 6:30 PM - Remote Meeting</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7BD812C-5504-3DC3-3CFB-34C81E1C7A7D}"/>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18859" r="11194"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6006841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SBC Goals – </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3800" dirty="0">
              <a:solidFill>
                <a:srgbClr val="FF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69091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0D2A312-27F6-4D1A-915A-A206F81AC12C}"/>
              </a:ext>
            </a:extLst>
          </p:cNvPr>
          <p:cNvSpPr/>
          <p:nvPr/>
        </p:nvSpPr>
        <p:spPr>
          <a:xfrm>
            <a:off x="4108581" y="1380625"/>
            <a:ext cx="4032756" cy="5477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pic>
        <p:nvPicPr>
          <p:cNvPr id="19" name="Picture 18">
            <a:extLst>
              <a:ext uri="{FF2B5EF4-FFF2-40B4-BE49-F238E27FC236}">
                <a16:creationId xmlns:a16="http://schemas.microsoft.com/office/drawing/2014/main" id="{D4EAA1CE-06AD-4F95-BC43-A3D6CF02F7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858" y="1380625"/>
            <a:ext cx="4040344" cy="3955654"/>
          </a:xfrm>
          <a:prstGeom prst="rect">
            <a:avLst/>
          </a:prstGeom>
        </p:spPr>
      </p:pic>
      <p:pic>
        <p:nvPicPr>
          <p:cNvPr id="21" name="Picture 20" descr="A group of people in a room&#10;&#10;Description automatically generated">
            <a:extLst>
              <a:ext uri="{FF2B5EF4-FFF2-40B4-BE49-F238E27FC236}">
                <a16:creationId xmlns:a16="http://schemas.microsoft.com/office/drawing/2014/main" id="{706C9BA5-74C4-4880-B4EE-9BD86D9B44F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225429" y="1380626"/>
            <a:ext cx="3966572" cy="3955655"/>
          </a:xfrm>
          <a:prstGeom prst="rect">
            <a:avLst/>
          </a:prstGeom>
        </p:spPr>
      </p:pic>
      <p:pic>
        <p:nvPicPr>
          <p:cNvPr id="29" name="Picture 28">
            <a:extLst>
              <a:ext uri="{FF2B5EF4-FFF2-40B4-BE49-F238E27FC236}">
                <a16:creationId xmlns:a16="http://schemas.microsoft.com/office/drawing/2014/main" id="{B21AC382-8B63-418A-B829-EFF765FFAE3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42899" y="1417015"/>
            <a:ext cx="3968496" cy="3875488"/>
          </a:xfrm>
          <a:prstGeom prst="rect">
            <a:avLst/>
          </a:prstGeom>
          <a:ln w="38100">
            <a:noFill/>
          </a:ln>
        </p:spPr>
      </p:pic>
      <p:sp>
        <p:nvSpPr>
          <p:cNvPr id="8" name="TextBox 7">
            <a:extLst>
              <a:ext uri="{FF2B5EF4-FFF2-40B4-BE49-F238E27FC236}">
                <a16:creationId xmlns:a16="http://schemas.microsoft.com/office/drawing/2014/main" id="{9C2A820B-0613-4C9C-9C8D-8188BFC06B81}"/>
              </a:ext>
            </a:extLst>
          </p:cNvPr>
          <p:cNvSpPr txBox="1"/>
          <p:nvPr/>
        </p:nvSpPr>
        <p:spPr>
          <a:xfrm>
            <a:off x="1" y="110493"/>
            <a:ext cx="12192001" cy="671979"/>
          </a:xfrm>
          <a:prstGeom prst="rect">
            <a:avLst/>
          </a:prstGeom>
          <a:noFill/>
        </p:spPr>
        <p:txBody>
          <a:bodyPr wrap="square" lIns="274320" tIns="91440" rIns="274320" bIns="91440" anchor="t" anchorCtr="0">
            <a:spAutoFit/>
          </a:bodyPr>
          <a:lstStyle>
            <a:defPPr>
              <a:defRPr lang="en-US"/>
            </a:defPPr>
            <a:lvl1pPr algn="r">
              <a:defRPr sz="4000" spc="200">
                <a:solidFill>
                  <a:schemeClr val="tx1">
                    <a:lumMod val="75000"/>
                    <a:lumOff val="25000"/>
                  </a:schemeClr>
                </a:solidFill>
                <a:latin typeface="Impact" panose="020B0806030902050204" pitchFamily="34" charset="0"/>
                <a:ea typeface="Adobe Fan Heiti Std B" panose="020B0700000000000000" pitchFamily="34" charset="-128"/>
                <a:cs typeface="Microsoft Sans Serif" panose="020B0604020202020204" pitchFamily="34" charset="0"/>
              </a:defRPr>
            </a:lvl1pPr>
          </a:lstStyle>
          <a:p>
            <a:pPr algn="l">
              <a:lnSpc>
                <a:spcPts val="3800"/>
              </a:lnSpc>
              <a:defRPr/>
            </a:pPr>
            <a:r>
              <a:rPr lang="en-US" sz="3600" b="1" spc="0" dirty="0">
                <a:solidFill>
                  <a:schemeClr val="tx1">
                    <a:lumMod val="65000"/>
                    <a:lumOff val="35000"/>
                  </a:schemeClr>
                </a:solidFill>
                <a:latin typeface="Montserrat" panose="00000500000000000000" pitchFamily="2" charset="0"/>
                <a:cs typeface="Aharoni" panose="02010803020104030203" pitchFamily="2" charset="-79"/>
              </a:rPr>
              <a:t>Community Engagement</a:t>
            </a:r>
          </a:p>
        </p:txBody>
      </p:sp>
      <p:sp>
        <p:nvSpPr>
          <p:cNvPr id="13" name="Rectangle 12">
            <a:extLst>
              <a:ext uri="{FF2B5EF4-FFF2-40B4-BE49-F238E27FC236}">
                <a16:creationId xmlns:a16="http://schemas.microsoft.com/office/drawing/2014/main" id="{D8B10519-35E0-4713-AC80-7FD8E3DB443F}"/>
              </a:ext>
            </a:extLst>
          </p:cNvPr>
          <p:cNvSpPr/>
          <p:nvPr/>
        </p:nvSpPr>
        <p:spPr>
          <a:xfrm>
            <a:off x="2439" y="5328005"/>
            <a:ext cx="4022051" cy="15299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4" name="Rectangle 13">
            <a:extLst>
              <a:ext uri="{FF2B5EF4-FFF2-40B4-BE49-F238E27FC236}">
                <a16:creationId xmlns:a16="http://schemas.microsoft.com/office/drawing/2014/main" id="{8830C353-4869-443E-A631-8326993FDABC}"/>
              </a:ext>
            </a:extLst>
          </p:cNvPr>
          <p:cNvSpPr/>
          <p:nvPr/>
        </p:nvSpPr>
        <p:spPr>
          <a:xfrm>
            <a:off x="8225429" y="5328005"/>
            <a:ext cx="3966572" cy="15299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white"/>
              </a:solidFill>
              <a:latin typeface="Calibri" panose="020F0502020204030204"/>
            </a:endParaRPr>
          </a:p>
        </p:txBody>
      </p:sp>
      <p:sp>
        <p:nvSpPr>
          <p:cNvPr id="15" name="TextBox 14">
            <a:extLst>
              <a:ext uri="{FF2B5EF4-FFF2-40B4-BE49-F238E27FC236}">
                <a16:creationId xmlns:a16="http://schemas.microsoft.com/office/drawing/2014/main" id="{6A1B669F-8327-4884-B5D6-161344AA55E6}"/>
              </a:ext>
            </a:extLst>
          </p:cNvPr>
          <p:cNvSpPr txBox="1"/>
          <p:nvPr/>
        </p:nvSpPr>
        <p:spPr>
          <a:xfrm>
            <a:off x="8225428" y="5846779"/>
            <a:ext cx="3966573" cy="492443"/>
          </a:xfrm>
          <a:prstGeom prst="rect">
            <a:avLst/>
          </a:prstGeom>
          <a:noFill/>
        </p:spPr>
        <p:txBody>
          <a:bodyPr wrap="square" rtlCol="0">
            <a:spAutoFit/>
          </a:bodyPr>
          <a:lstStyle/>
          <a:p>
            <a:pPr algn="ctr" defTabSz="914377">
              <a:defRPr/>
            </a:pPr>
            <a:r>
              <a:rPr lang="en-US" sz="2600" b="1" dirty="0">
                <a:solidFill>
                  <a:prstClr val="white"/>
                </a:solidFill>
                <a:latin typeface="Montserrat SemiBold" panose="00000700000000000000" pitchFamily="2" charset="0"/>
                <a:ea typeface="Open Sans" panose="020B0606030504020204" pitchFamily="34" charset="0"/>
                <a:cs typeface="Open Sans" panose="020B0606030504020204" pitchFamily="34" charset="0"/>
              </a:rPr>
              <a:t>gain support</a:t>
            </a:r>
          </a:p>
        </p:txBody>
      </p:sp>
      <p:sp>
        <p:nvSpPr>
          <p:cNvPr id="17" name="TextBox 16">
            <a:extLst>
              <a:ext uri="{FF2B5EF4-FFF2-40B4-BE49-F238E27FC236}">
                <a16:creationId xmlns:a16="http://schemas.microsoft.com/office/drawing/2014/main" id="{86EC7E14-9163-43AF-A468-A818D36FD973}"/>
              </a:ext>
            </a:extLst>
          </p:cNvPr>
          <p:cNvSpPr txBox="1"/>
          <p:nvPr/>
        </p:nvSpPr>
        <p:spPr>
          <a:xfrm>
            <a:off x="59202" y="5887725"/>
            <a:ext cx="3955868" cy="492443"/>
          </a:xfrm>
          <a:prstGeom prst="rect">
            <a:avLst/>
          </a:prstGeom>
          <a:noFill/>
        </p:spPr>
        <p:txBody>
          <a:bodyPr wrap="square" rtlCol="0">
            <a:spAutoFit/>
          </a:bodyPr>
          <a:lstStyle/>
          <a:p>
            <a:pPr algn="ctr" defTabSz="914377">
              <a:defRPr/>
            </a:pPr>
            <a:r>
              <a:rPr lang="en-US" sz="2600" b="1" dirty="0">
                <a:solidFill>
                  <a:prstClr val="white"/>
                </a:solidFill>
                <a:latin typeface="Montserrat SemiBold" panose="00000700000000000000" pitchFamily="2" charset="0"/>
                <a:ea typeface="Open Sans" panose="020B0606030504020204" pitchFamily="34" charset="0"/>
                <a:cs typeface="Open Sans" panose="020B0606030504020204" pitchFamily="34" charset="0"/>
              </a:rPr>
              <a:t>build trust</a:t>
            </a:r>
          </a:p>
        </p:txBody>
      </p:sp>
      <p:sp>
        <p:nvSpPr>
          <p:cNvPr id="18" name="TextBox 17">
            <a:extLst>
              <a:ext uri="{FF2B5EF4-FFF2-40B4-BE49-F238E27FC236}">
                <a16:creationId xmlns:a16="http://schemas.microsoft.com/office/drawing/2014/main" id="{527A4161-92E7-49A5-A771-CF21EDDC044C}"/>
              </a:ext>
            </a:extLst>
          </p:cNvPr>
          <p:cNvSpPr txBox="1"/>
          <p:nvPr/>
        </p:nvSpPr>
        <p:spPr>
          <a:xfrm>
            <a:off x="4119285" y="5846781"/>
            <a:ext cx="4022051" cy="492443"/>
          </a:xfrm>
          <a:prstGeom prst="rect">
            <a:avLst/>
          </a:prstGeom>
          <a:noFill/>
        </p:spPr>
        <p:txBody>
          <a:bodyPr wrap="square" rtlCol="0">
            <a:spAutoFit/>
          </a:bodyPr>
          <a:lstStyle/>
          <a:p>
            <a:pPr algn="ctr" defTabSz="914377">
              <a:defRPr/>
            </a:pPr>
            <a:r>
              <a:rPr lang="en-US" sz="2600" b="1" dirty="0">
                <a:solidFill>
                  <a:prstClr val="white"/>
                </a:solidFill>
                <a:latin typeface="Montserrat SemiBold" panose="00000700000000000000" pitchFamily="2" charset="0"/>
                <a:ea typeface="Open Sans" panose="020B0606030504020204" pitchFamily="34" charset="0"/>
                <a:cs typeface="Open Sans" panose="020B0606030504020204" pitchFamily="34" charset="0"/>
              </a:rPr>
              <a:t>share the facts</a:t>
            </a:r>
          </a:p>
        </p:txBody>
      </p:sp>
      <p:cxnSp>
        <p:nvCxnSpPr>
          <p:cNvPr id="20" name="Straight Connector 19">
            <a:extLst>
              <a:ext uri="{FF2B5EF4-FFF2-40B4-BE49-F238E27FC236}">
                <a16:creationId xmlns:a16="http://schemas.microsoft.com/office/drawing/2014/main" id="{14A38F3C-CD03-4340-B1DC-10F744C30B8A}"/>
              </a:ext>
            </a:extLst>
          </p:cNvPr>
          <p:cNvCxnSpPr/>
          <p:nvPr/>
        </p:nvCxnSpPr>
        <p:spPr>
          <a:xfrm>
            <a:off x="291081" y="832516"/>
            <a:ext cx="731520" cy="0"/>
          </a:xfrm>
          <a:prstGeom prst="line">
            <a:avLst/>
          </a:prstGeom>
          <a:ln w="38100">
            <a:solidFill>
              <a:srgbClr val="E820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54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E1B92E0-96B4-BBD7-7946-857FFF27EB0B}"/>
              </a:ext>
            </a:extLst>
          </p:cNvPr>
          <p:cNvGrpSpPr/>
          <p:nvPr/>
        </p:nvGrpSpPr>
        <p:grpSpPr>
          <a:xfrm>
            <a:off x="0" y="-43888"/>
            <a:ext cx="12192000" cy="6901888"/>
            <a:chOff x="0" y="-43888"/>
            <a:chExt cx="12192000" cy="6901888"/>
          </a:xfrm>
        </p:grpSpPr>
        <p:pic>
          <p:nvPicPr>
            <p:cNvPr id="7" name="Picture 6">
              <a:hlinkClick r:id="rId3"/>
              <a:extLst>
                <a:ext uri="{FF2B5EF4-FFF2-40B4-BE49-F238E27FC236}">
                  <a16:creationId xmlns:a16="http://schemas.microsoft.com/office/drawing/2014/main" id="{BB3717A5-E9E1-5949-9773-B48E60AACE7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43888"/>
              <a:ext cx="12192000" cy="4623639"/>
            </a:xfrm>
            <a:prstGeom prst="rect">
              <a:avLst/>
            </a:prstGeom>
          </p:spPr>
        </p:pic>
        <p:pic>
          <p:nvPicPr>
            <p:cNvPr id="9" name="Picture 8">
              <a:extLst>
                <a:ext uri="{FF2B5EF4-FFF2-40B4-BE49-F238E27FC236}">
                  <a16:creationId xmlns:a16="http://schemas.microsoft.com/office/drawing/2014/main" id="{A54EE591-CBC3-6706-F203-020BA61E955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048" y="4158712"/>
              <a:ext cx="12188952" cy="1869115"/>
            </a:xfrm>
            <a:prstGeom prst="rect">
              <a:avLst/>
            </a:prstGeom>
          </p:spPr>
        </p:pic>
        <p:pic>
          <p:nvPicPr>
            <p:cNvPr id="10" name="Picture 9">
              <a:extLst>
                <a:ext uri="{FF2B5EF4-FFF2-40B4-BE49-F238E27FC236}">
                  <a16:creationId xmlns:a16="http://schemas.microsoft.com/office/drawing/2014/main" id="{108AE126-00F5-6FE4-0954-72F74BC7AFE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48" y="5486400"/>
              <a:ext cx="12188952" cy="1371600"/>
            </a:xfrm>
            <a:prstGeom prst="rect">
              <a:avLst/>
            </a:prstGeom>
          </p:spPr>
        </p:pic>
      </p:grpSp>
    </p:spTree>
    <p:extLst>
      <p:ext uri="{BB962C8B-B14F-4D97-AF65-F5344CB8AC3E}">
        <p14:creationId xmlns:p14="http://schemas.microsoft.com/office/powerpoint/2010/main" val="280279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FE614-0524-67D0-5190-2D6F616BD217}"/>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Defining the “Goals for the Project”</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A0E73AD-A6DE-12D0-085E-437E528483E2}"/>
              </a:ext>
            </a:extLst>
          </p:cNvPr>
          <p:cNvSpPr txBox="1"/>
          <p:nvPr/>
        </p:nvSpPr>
        <p:spPr>
          <a:xfrm>
            <a:off x="5311588" y="321177"/>
            <a:ext cx="6593541" cy="5909310"/>
          </a:xfrm>
          <a:prstGeom prst="rect">
            <a:avLst/>
          </a:prstGeom>
          <a:noFill/>
        </p:spPr>
        <p:txBody>
          <a:bodyPr wrap="square" rtlCol="0">
            <a:spAutoFit/>
          </a:bodyPr>
          <a:lstStyle/>
          <a:p>
            <a:r>
              <a:rPr lang="en-US" b="1" dirty="0"/>
              <a:t>Step 1 – Project Goals</a:t>
            </a:r>
          </a:p>
          <a:p>
            <a:pPr marL="742950" lvl="1" indent="-285750">
              <a:buFont typeface="Arial" panose="020B0604020202020204" pitchFamily="34" charset="0"/>
              <a:buChar char="•"/>
            </a:pPr>
            <a:r>
              <a:rPr lang="en-US" dirty="0"/>
              <a:t>Ensure the fair representations of the school district and the community at large during the decision-making process. Also, be transparent and actively and frequently engage and inform all stake holders.  </a:t>
            </a:r>
          </a:p>
          <a:p>
            <a:pPr lvl="1"/>
            <a:endParaRPr lang="en-US" dirty="0"/>
          </a:p>
          <a:p>
            <a:r>
              <a:rPr lang="en-US" b="1" dirty="0"/>
              <a:t>Step 2 – Gathering SBC Member Project Goals</a:t>
            </a:r>
          </a:p>
          <a:p>
            <a:pPr marL="742950" lvl="1" indent="-285750">
              <a:buFont typeface="Arial" panose="020B0604020202020204" pitchFamily="34" charset="0"/>
              <a:buChar char="•"/>
            </a:pPr>
            <a:r>
              <a:rPr lang="en-US" dirty="0"/>
              <a:t>Questionnaire</a:t>
            </a:r>
          </a:p>
          <a:p>
            <a:pPr lvl="1"/>
            <a:endParaRPr lang="en-US" dirty="0"/>
          </a:p>
          <a:p>
            <a:r>
              <a:rPr lang="en-US" b="1" dirty="0"/>
              <a:t>Step 3 – Combining SBC Member Project Goals</a:t>
            </a:r>
          </a:p>
          <a:p>
            <a:pPr marL="742950" lvl="1" indent="-285750">
              <a:buFont typeface="Arial" panose="020B0604020202020204" pitchFamily="34" charset="0"/>
              <a:buChar char="•"/>
            </a:pPr>
            <a:r>
              <a:rPr lang="en-US" dirty="0"/>
              <a:t>Compile responses</a:t>
            </a:r>
          </a:p>
          <a:p>
            <a:endParaRPr lang="en-US" b="1" dirty="0"/>
          </a:p>
          <a:p>
            <a:r>
              <a:rPr lang="en-US" b="1" dirty="0"/>
              <a:t>Step 4 – Creating Project Goals Statements</a:t>
            </a:r>
          </a:p>
          <a:p>
            <a:pPr marL="742950" lvl="1" indent="-285750">
              <a:buFont typeface="Arial" panose="020B0604020202020204" pitchFamily="34" charset="0"/>
              <a:buChar char="•"/>
            </a:pPr>
            <a:r>
              <a:rPr lang="en-US" u="sng" dirty="0"/>
              <a:t>Example</a:t>
            </a:r>
            <a:r>
              <a:rPr lang="en-US" dirty="0"/>
              <a:t>: “The goal of the Mount Greylock Building Project as set forth by the School Building Committee is a well-designed, site-specific project that supports the educational program; creates collaborative, flexible spaces; and incorporates technology for continuing the educational excellence.</a:t>
            </a:r>
          </a:p>
          <a:p>
            <a:pPr lvl="1"/>
            <a:endParaRPr lang="en-US" dirty="0"/>
          </a:p>
          <a:p>
            <a:r>
              <a:rPr lang="en-US" b="1" dirty="0"/>
              <a:t>Step 5 – Publishing the Project Goals on the Website</a:t>
            </a:r>
          </a:p>
        </p:txBody>
      </p:sp>
    </p:spTree>
    <p:extLst>
      <p:ext uri="{BB962C8B-B14F-4D97-AF65-F5344CB8AC3E}">
        <p14:creationId xmlns:p14="http://schemas.microsoft.com/office/powerpoint/2010/main" val="9335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71DCB75-91D3-41DF-A8AF-5EC14A0CD871}"/>
              </a:ext>
            </a:extLst>
          </p:cNvPr>
          <p:cNvGrpSpPr/>
          <p:nvPr/>
        </p:nvGrpSpPr>
        <p:grpSpPr>
          <a:xfrm>
            <a:off x="182880" y="914400"/>
            <a:ext cx="11814048" cy="5752959"/>
            <a:chOff x="1273359" y="919847"/>
            <a:chExt cx="10631432" cy="5752959"/>
          </a:xfrm>
        </p:grpSpPr>
        <p:sp>
          <p:nvSpPr>
            <p:cNvPr id="17" name="TextBox 16"/>
            <p:cNvSpPr txBox="1"/>
            <p:nvPr/>
          </p:nvSpPr>
          <p:spPr>
            <a:xfrm>
              <a:off x="1273361" y="5472476"/>
              <a:ext cx="2339183" cy="1200329"/>
            </a:xfrm>
            <a:prstGeom prst="rect">
              <a:avLst/>
            </a:prstGeom>
            <a:ln>
              <a:noFill/>
            </a:ln>
          </p:spPr>
          <p:style>
            <a:lnRef idx="3">
              <a:schemeClr val="lt1"/>
            </a:lnRef>
            <a:fillRef idx="1">
              <a:schemeClr val="accent1"/>
            </a:fillRef>
            <a:effectRef idx="1">
              <a:schemeClr val="accent1"/>
            </a:effectRef>
            <a:fontRef idx="minor">
              <a:schemeClr val="lt1"/>
            </a:fontRef>
          </p:style>
          <p:txBody>
            <a:bodyPr wrap="square" rtlCol="0" anchor="ctr">
              <a:normAutofit/>
            </a:bodyPr>
            <a:lstStyle/>
            <a:p>
              <a:r>
                <a:rPr lang="en-US" sz="1400" dirty="0"/>
                <a:t>“</a:t>
              </a:r>
              <a:r>
                <a:rPr lang="en-US" sz="1600" b="1" dirty="0"/>
                <a:t>Balance</a:t>
              </a:r>
              <a:r>
                <a:rPr lang="en-US" sz="1400" dirty="0"/>
                <a:t>! I want a good learning environment for students and staff that does not </a:t>
              </a:r>
              <a:r>
                <a:rPr lang="en-US" sz="1400" b="1" dirty="0"/>
                <a:t>cost</a:t>
              </a:r>
              <a:r>
                <a:rPr lang="en-US" sz="1400" dirty="0"/>
                <a:t> so much it is called Taj Mahal.”</a:t>
              </a:r>
            </a:p>
          </p:txBody>
        </p:sp>
        <p:sp>
          <p:nvSpPr>
            <p:cNvPr id="18" name="TextBox 17"/>
            <p:cNvSpPr txBox="1"/>
            <p:nvPr/>
          </p:nvSpPr>
          <p:spPr>
            <a:xfrm>
              <a:off x="6401483" y="919847"/>
              <a:ext cx="2713990" cy="1475074"/>
            </a:xfrm>
            <a:prstGeom prst="rect">
              <a:avLst/>
            </a:prstGeom>
            <a:ln>
              <a:noFill/>
            </a:ln>
          </p:spPr>
          <p:style>
            <a:lnRef idx="3">
              <a:schemeClr val="lt1"/>
            </a:lnRef>
            <a:fillRef idx="1">
              <a:schemeClr val="accent3"/>
            </a:fillRef>
            <a:effectRef idx="1">
              <a:schemeClr val="accent3"/>
            </a:effectRef>
            <a:fontRef idx="minor">
              <a:schemeClr val="lt1"/>
            </a:fontRef>
          </p:style>
          <p:txBody>
            <a:bodyPr wrap="square" rtlCol="0" anchor="ctr">
              <a:normAutofit/>
            </a:bodyPr>
            <a:lstStyle/>
            <a:p>
              <a:r>
                <a:rPr lang="en-US" sz="1400" dirty="0"/>
                <a:t>“Budget, </a:t>
              </a:r>
              <a:r>
                <a:rPr lang="en-US" sz="2000" b="1" dirty="0"/>
                <a:t>sustainability</a:t>
              </a:r>
              <a:r>
                <a:rPr lang="en-US" sz="2000" dirty="0"/>
                <a:t> </a:t>
              </a:r>
              <a:r>
                <a:rPr lang="en-US" sz="1400" dirty="0"/>
                <a:t>(maintenance and green construction) and a final product that will be serviceable, both physically and programmatically, for many years.”</a:t>
              </a:r>
            </a:p>
          </p:txBody>
        </p:sp>
        <p:sp>
          <p:nvSpPr>
            <p:cNvPr id="19" name="TextBox 18"/>
            <p:cNvSpPr txBox="1"/>
            <p:nvPr/>
          </p:nvSpPr>
          <p:spPr>
            <a:xfrm>
              <a:off x="3688479" y="2380553"/>
              <a:ext cx="2637070" cy="2092881"/>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0" anchor="ctr">
              <a:normAutofit/>
            </a:bodyPr>
            <a:lstStyle/>
            <a:p>
              <a:r>
                <a:rPr lang="en-US" sz="1400" dirty="0"/>
                <a:t>“</a:t>
              </a:r>
              <a:r>
                <a:rPr lang="en-US" sz="1600" b="1" dirty="0"/>
                <a:t>Design</a:t>
              </a:r>
              <a:r>
                <a:rPr lang="en-US" sz="1600" dirty="0"/>
                <a:t> and </a:t>
              </a:r>
              <a:r>
                <a:rPr lang="en-US" sz="1600" b="1" dirty="0"/>
                <a:t>cost</a:t>
              </a:r>
              <a:r>
                <a:rPr lang="en-US" sz="1600" dirty="0"/>
                <a:t> </a:t>
              </a:r>
              <a:r>
                <a:rPr lang="en-US" sz="1400" dirty="0"/>
                <a:t>are the two top items of most importance.  Because of the constrained site conditions, the building layout and configuration are or paramount concern to assure the </a:t>
              </a:r>
              <a:r>
                <a:rPr lang="en-US" b="1" dirty="0"/>
                <a:t>mandates of the Ed program </a:t>
              </a:r>
              <a:r>
                <a:rPr lang="en-US" sz="1400" dirty="0"/>
                <a:t>are met.”</a:t>
              </a:r>
            </a:p>
          </p:txBody>
        </p:sp>
        <p:sp>
          <p:nvSpPr>
            <p:cNvPr id="20" name="TextBox 19"/>
            <p:cNvSpPr txBox="1"/>
            <p:nvPr/>
          </p:nvSpPr>
          <p:spPr>
            <a:xfrm>
              <a:off x="9191408" y="919847"/>
              <a:ext cx="2713383" cy="2974848"/>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0" anchor="ctr">
              <a:normAutofit/>
            </a:bodyPr>
            <a:lstStyle/>
            <a:p>
              <a:r>
                <a:rPr lang="en-US" sz="1600" dirty="0"/>
                <a:t>“Being proactive on </a:t>
              </a:r>
              <a:r>
                <a:rPr lang="en-US" sz="2000" b="1" dirty="0"/>
                <a:t>budget</a:t>
              </a:r>
              <a:r>
                <a:rPr lang="en-US" sz="2000" dirty="0"/>
                <a:t> </a:t>
              </a:r>
              <a:r>
                <a:rPr lang="en-US" sz="2000" b="1" dirty="0"/>
                <a:t>management</a:t>
              </a:r>
              <a:r>
                <a:rPr lang="en-US" sz="2000" dirty="0"/>
                <a:t> </a:t>
              </a:r>
              <a:r>
                <a:rPr lang="en-US" sz="1600" dirty="0"/>
                <a:t>and communications.  Ensuring </a:t>
              </a:r>
              <a:r>
                <a:rPr lang="en-US" sz="2000" b="1" dirty="0"/>
                <a:t>quality construction</a:t>
              </a:r>
              <a:r>
                <a:rPr lang="en-US" sz="1600" dirty="0"/>
                <a:t>.  Sensitivity to needs of multiple constituencies.  Timely follow up from partners (OPM, Designer, Contractor).  Detailed record keeping.”</a:t>
              </a:r>
            </a:p>
          </p:txBody>
        </p:sp>
        <p:sp>
          <p:nvSpPr>
            <p:cNvPr id="21" name="TextBox 20"/>
            <p:cNvSpPr txBox="1"/>
            <p:nvPr/>
          </p:nvSpPr>
          <p:spPr>
            <a:xfrm>
              <a:off x="3688479" y="919847"/>
              <a:ext cx="2637070" cy="1354217"/>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nchor="ctr">
              <a:normAutofit/>
            </a:bodyPr>
            <a:lstStyle/>
            <a:p>
              <a:r>
                <a:rPr lang="en-US" sz="1600" dirty="0"/>
                <a:t>“</a:t>
              </a:r>
              <a:r>
                <a:rPr lang="en-US" b="1" dirty="0"/>
                <a:t>Educational program </a:t>
              </a:r>
              <a:r>
                <a:rPr lang="en-US" sz="1600" dirty="0"/>
                <a:t>for students -- innovative and current to prepare students for a dynamic and ever-changing world”</a:t>
              </a:r>
            </a:p>
          </p:txBody>
        </p:sp>
        <p:sp>
          <p:nvSpPr>
            <p:cNvPr id="22" name="TextBox 21"/>
            <p:cNvSpPr txBox="1"/>
            <p:nvPr/>
          </p:nvSpPr>
          <p:spPr>
            <a:xfrm>
              <a:off x="1273359" y="2698872"/>
              <a:ext cx="2339185" cy="2708434"/>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nchor="ctr">
              <a:normAutofit/>
            </a:bodyPr>
            <a:lstStyle/>
            <a:p>
              <a:r>
                <a:rPr lang="en-US" sz="1600" dirty="0"/>
                <a:t>“</a:t>
              </a:r>
              <a:r>
                <a:rPr lang="en-US" b="1" dirty="0"/>
                <a:t>Cost</a:t>
              </a:r>
              <a:r>
                <a:rPr lang="en-US" dirty="0"/>
                <a:t> </a:t>
              </a:r>
              <a:r>
                <a:rPr lang="en-US" sz="1600" dirty="0"/>
                <a:t>efficiency -- the Essex Elementary School will be next so both towns have to  see that this can be done within a </a:t>
              </a:r>
              <a:r>
                <a:rPr lang="en-US" sz="2400" b="1" dirty="0"/>
                <a:t>reasonable</a:t>
              </a:r>
              <a:r>
                <a:rPr lang="en-US" sz="2400" dirty="0"/>
                <a:t> </a:t>
              </a:r>
              <a:r>
                <a:rPr lang="en-US" sz="1600" dirty="0"/>
                <a:t>budget and in a way that does not prevent/preclude or substantially delay a future redo of EES”</a:t>
              </a:r>
            </a:p>
          </p:txBody>
        </p:sp>
        <p:sp>
          <p:nvSpPr>
            <p:cNvPr id="23" name="TextBox 22"/>
            <p:cNvSpPr txBox="1"/>
            <p:nvPr/>
          </p:nvSpPr>
          <p:spPr>
            <a:xfrm>
              <a:off x="6401484" y="2480424"/>
              <a:ext cx="2713990" cy="1231106"/>
            </a:xfrm>
            <a:prstGeom prst="rect">
              <a:avLst/>
            </a:prstGeom>
            <a:ln>
              <a:noFill/>
            </a:ln>
          </p:spPr>
          <p:style>
            <a:lnRef idx="3">
              <a:schemeClr val="lt1"/>
            </a:lnRef>
            <a:fillRef idx="1">
              <a:schemeClr val="accent2"/>
            </a:fillRef>
            <a:effectRef idx="1">
              <a:schemeClr val="accent2"/>
            </a:effectRef>
            <a:fontRef idx="minor">
              <a:schemeClr val="lt1"/>
            </a:fontRef>
          </p:style>
          <p:txBody>
            <a:bodyPr wrap="square" rtlCol="0" anchor="ctr">
              <a:normAutofit/>
            </a:bodyPr>
            <a:lstStyle/>
            <a:p>
              <a:r>
                <a:rPr lang="en-US" sz="1400" dirty="0"/>
                <a:t>“To strike a compromise:  between </a:t>
              </a:r>
              <a:r>
                <a:rPr lang="en-US" b="1" dirty="0"/>
                <a:t>program</a:t>
              </a:r>
              <a:r>
                <a:rPr lang="en-US" dirty="0"/>
                <a:t> </a:t>
              </a:r>
              <a:r>
                <a:rPr lang="en-US" sz="1400" dirty="0"/>
                <a:t>and </a:t>
              </a:r>
              <a:r>
                <a:rPr lang="en-US" sz="1400" b="1" dirty="0"/>
                <a:t>cost</a:t>
              </a:r>
              <a:r>
                <a:rPr lang="en-US" sz="1400" dirty="0"/>
                <a:t>; energy efficiency and simplicity; design and pragmatism.”</a:t>
              </a:r>
            </a:p>
          </p:txBody>
        </p:sp>
        <p:sp>
          <p:nvSpPr>
            <p:cNvPr id="24" name="TextBox 23"/>
            <p:cNvSpPr txBox="1"/>
            <p:nvPr/>
          </p:nvSpPr>
          <p:spPr>
            <a:xfrm>
              <a:off x="6401484" y="3790785"/>
              <a:ext cx="2713990" cy="1335302"/>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nchor="ctr">
              <a:normAutofit/>
            </a:bodyPr>
            <a:lstStyle/>
            <a:p>
              <a:r>
                <a:rPr lang="en-US" dirty="0"/>
                <a:t>“</a:t>
              </a:r>
              <a:r>
                <a:rPr lang="en-US" sz="2000" b="1" dirty="0"/>
                <a:t>21st Century learning</a:t>
              </a:r>
              <a:r>
                <a:rPr lang="en-US" dirty="0"/>
                <a:t>, architecture conducive to learning and collaboration,  cost efficiency, scheduling”</a:t>
              </a:r>
            </a:p>
          </p:txBody>
        </p:sp>
        <p:sp>
          <p:nvSpPr>
            <p:cNvPr id="25" name="TextBox 24"/>
            <p:cNvSpPr txBox="1"/>
            <p:nvPr/>
          </p:nvSpPr>
          <p:spPr>
            <a:xfrm>
              <a:off x="3684526" y="4579924"/>
              <a:ext cx="2639341" cy="2092881"/>
            </a:xfrm>
            <a:prstGeom prst="rect">
              <a:avLst/>
            </a:prstGeom>
            <a:ln>
              <a:noFill/>
            </a:ln>
          </p:spPr>
          <p:style>
            <a:lnRef idx="3">
              <a:schemeClr val="lt1"/>
            </a:lnRef>
            <a:fillRef idx="1">
              <a:schemeClr val="accent6"/>
            </a:fillRef>
            <a:effectRef idx="1">
              <a:schemeClr val="accent6"/>
            </a:effectRef>
            <a:fontRef idx="minor">
              <a:schemeClr val="lt1"/>
            </a:fontRef>
          </p:style>
          <p:txBody>
            <a:bodyPr wrap="square" rtlCol="0" anchor="ctr">
              <a:normAutofit/>
            </a:bodyPr>
            <a:lstStyle/>
            <a:p>
              <a:r>
                <a:rPr lang="en-US" sz="1600" dirty="0"/>
                <a:t>“Building what we need (not more than we need), on time and on </a:t>
              </a:r>
              <a:r>
                <a:rPr lang="en-US" b="1" u="sng" dirty="0"/>
                <a:t>budget</a:t>
              </a:r>
              <a:r>
                <a:rPr lang="en-US" sz="1600" dirty="0"/>
                <a:t>; Ensuring that design meets educational needs; Ensuring that we go to the towns knowing that we will get a YES vote for Construction” </a:t>
              </a:r>
            </a:p>
          </p:txBody>
        </p:sp>
        <p:sp>
          <p:nvSpPr>
            <p:cNvPr id="26" name="TextBox 25"/>
            <p:cNvSpPr txBox="1"/>
            <p:nvPr/>
          </p:nvSpPr>
          <p:spPr>
            <a:xfrm>
              <a:off x="9191408" y="3991953"/>
              <a:ext cx="2713383" cy="2680852"/>
            </a:xfrm>
            <a:prstGeom prst="rect">
              <a:avLst/>
            </a:prstGeom>
            <a:ln>
              <a:noFill/>
            </a:ln>
          </p:spPr>
          <p:style>
            <a:lnRef idx="3">
              <a:schemeClr val="lt1"/>
            </a:lnRef>
            <a:fillRef idx="1">
              <a:schemeClr val="accent6"/>
            </a:fillRef>
            <a:effectRef idx="1">
              <a:schemeClr val="accent6"/>
            </a:effectRef>
            <a:fontRef idx="minor">
              <a:schemeClr val="lt1"/>
            </a:fontRef>
          </p:style>
          <p:txBody>
            <a:bodyPr wrap="square" rtlCol="0" anchor="ctr">
              <a:normAutofit/>
            </a:bodyPr>
            <a:lstStyle/>
            <a:p>
              <a:r>
                <a:rPr lang="en-US" sz="1600" dirty="0"/>
                <a:t>“A building designed to support </a:t>
              </a:r>
              <a:r>
                <a:rPr lang="en-US" b="1" dirty="0"/>
                <a:t>21st century learning</a:t>
              </a:r>
              <a:r>
                <a:rPr lang="en-US" sz="1600" dirty="0"/>
                <a:t>, a building process that is sensitive to the needs of the current school while in operation, </a:t>
              </a:r>
              <a:r>
                <a:rPr lang="en-US" sz="2000" dirty="0"/>
                <a:t>flexibility </a:t>
              </a:r>
              <a:r>
                <a:rPr lang="en-US" sz="1600" dirty="0"/>
                <a:t>of design (ie. grade level configurations can change from year to year), traffic flow/patterns, parking, etc.” </a:t>
              </a:r>
            </a:p>
          </p:txBody>
        </p:sp>
        <p:sp>
          <p:nvSpPr>
            <p:cNvPr id="27" name="TextBox 26"/>
            <p:cNvSpPr txBox="1"/>
            <p:nvPr/>
          </p:nvSpPr>
          <p:spPr>
            <a:xfrm>
              <a:off x="6395849" y="5211992"/>
              <a:ext cx="2723576" cy="1460814"/>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0" anchor="ctr">
              <a:normAutofit/>
            </a:bodyPr>
            <a:lstStyle/>
            <a:p>
              <a:r>
                <a:rPr lang="en-US" sz="1400" dirty="0"/>
                <a:t>“</a:t>
              </a:r>
              <a:r>
                <a:rPr lang="en-US" sz="1400" b="1" dirty="0"/>
                <a:t>Excellence of the overall project</a:t>
              </a:r>
              <a:r>
                <a:rPr lang="en-US" sz="1400" dirty="0"/>
                <a:t>, resolving any political differences between Essex and Manchester regarding cost, keeping the existing auditorium, not reducing size of the existing gymnasium” </a:t>
              </a:r>
            </a:p>
          </p:txBody>
        </p:sp>
        <p:sp>
          <p:nvSpPr>
            <p:cNvPr id="28" name="TextBox 27"/>
            <p:cNvSpPr txBox="1"/>
            <p:nvPr/>
          </p:nvSpPr>
          <p:spPr>
            <a:xfrm>
              <a:off x="1273359" y="919847"/>
              <a:ext cx="2339186" cy="1692771"/>
            </a:xfrm>
            <a:prstGeom prst="rect">
              <a:avLst/>
            </a:prstGeom>
            <a:ln>
              <a:noFill/>
            </a:ln>
          </p:spPr>
          <p:style>
            <a:lnRef idx="3">
              <a:schemeClr val="lt1"/>
            </a:lnRef>
            <a:fillRef idx="1">
              <a:schemeClr val="accent4"/>
            </a:fillRef>
            <a:effectRef idx="1">
              <a:schemeClr val="accent4"/>
            </a:effectRef>
            <a:fontRef idx="minor">
              <a:schemeClr val="lt1"/>
            </a:fontRef>
          </p:style>
          <p:txBody>
            <a:bodyPr wrap="square" rtlCol="0" anchor="ctr">
              <a:normAutofit lnSpcReduction="10000"/>
            </a:bodyPr>
            <a:lstStyle/>
            <a:p>
              <a:r>
                <a:rPr lang="en-US" sz="2000" dirty="0"/>
                <a:t>“Designing/building a school that </a:t>
              </a:r>
              <a:r>
                <a:rPr lang="en-US" sz="2400" b="1" dirty="0"/>
                <a:t>meets the needs</a:t>
              </a:r>
              <a:r>
                <a:rPr lang="en-US" sz="2400" dirty="0"/>
                <a:t> </a:t>
              </a:r>
              <a:r>
                <a:rPr lang="en-US" sz="2000" dirty="0"/>
                <a:t>of the district and the taxpayers.”</a:t>
              </a:r>
            </a:p>
          </p:txBody>
        </p:sp>
      </p:grpSp>
      <p:sp>
        <p:nvSpPr>
          <p:cNvPr id="31" name="Rectangle 30">
            <a:extLst>
              <a:ext uri="{FF2B5EF4-FFF2-40B4-BE49-F238E27FC236}">
                <a16:creationId xmlns:a16="http://schemas.microsoft.com/office/drawing/2014/main" id="{1595BD6B-9446-4F10-A924-FFBA545EEA21}"/>
              </a:ext>
            </a:extLst>
          </p:cNvPr>
          <p:cNvSpPr/>
          <p:nvPr/>
        </p:nvSpPr>
        <p:spPr>
          <a:xfrm>
            <a:off x="1059" y="596"/>
            <a:ext cx="12190941" cy="71976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cs typeface="+mn-cs"/>
            </a:endParaRPr>
          </a:p>
        </p:txBody>
      </p:sp>
      <p:sp>
        <p:nvSpPr>
          <p:cNvPr id="33" name="TextBox 32">
            <a:extLst>
              <a:ext uri="{FF2B5EF4-FFF2-40B4-BE49-F238E27FC236}">
                <a16:creationId xmlns:a16="http://schemas.microsoft.com/office/drawing/2014/main" id="{42B19716-433A-43D4-82FB-5B82A79743EC}"/>
              </a:ext>
            </a:extLst>
          </p:cNvPr>
          <p:cNvSpPr txBox="1"/>
          <p:nvPr/>
        </p:nvSpPr>
        <p:spPr>
          <a:xfrm>
            <a:off x="-1060" y="7130"/>
            <a:ext cx="12192001" cy="713232"/>
          </a:xfrm>
          <a:prstGeom prst="rect">
            <a:avLst/>
          </a:prstGeom>
          <a:noFill/>
        </p:spPr>
        <p:txBody>
          <a:bodyPr wrap="square" lIns="274320" tIns="91440" rIns="274320" bIns="91440" anchor="ctr" anchorCtr="0">
            <a:noAutofit/>
          </a:bodyPr>
          <a:lstStyle>
            <a:defPPr>
              <a:defRPr lang="en-US"/>
            </a:defPPr>
            <a:lvl1pPr algn="r">
              <a:defRPr sz="4000" spc="200">
                <a:solidFill>
                  <a:schemeClr val="tx1">
                    <a:lumMod val="75000"/>
                    <a:lumOff val="25000"/>
                  </a:schemeClr>
                </a:solidFill>
                <a:latin typeface="Impact" panose="020B0806030902050204" pitchFamily="34" charset="0"/>
                <a:ea typeface="Adobe Fan Heiti Std B" panose="020B0700000000000000" pitchFamily="34" charset="-128"/>
                <a:cs typeface="Microsoft Sans Serif" panose="020B0604020202020204" pitchFamily="34" charset="0"/>
              </a:defRPr>
            </a:lvl1pPr>
          </a:lstStyle>
          <a:p>
            <a:pPr algn="l" eaLnBrk="1" fontAlgn="auto" hangingPunct="1">
              <a:spcBef>
                <a:spcPts val="0"/>
              </a:spcBef>
              <a:spcAft>
                <a:spcPts val="0"/>
              </a:spcAft>
              <a:defRPr/>
            </a:pPr>
            <a:r>
              <a:rPr lang="en-US" sz="3200" b="1" spc="0" dirty="0">
                <a:solidFill>
                  <a:schemeClr val="bg1"/>
                </a:solidFill>
                <a:latin typeface="Montserrat SemiBold" panose="00000700000000000000" pitchFamily="2" charset="0"/>
                <a:cs typeface="Aharoni" panose="02010803020104030203" pitchFamily="2" charset="-79"/>
              </a:rPr>
              <a:t>Goals</a:t>
            </a:r>
          </a:p>
        </p:txBody>
      </p:sp>
    </p:spTree>
    <p:extLst>
      <p:ext uri="{BB962C8B-B14F-4D97-AF65-F5344CB8AC3E}">
        <p14:creationId xmlns:p14="http://schemas.microsoft.com/office/powerpoint/2010/main" val="4244208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839620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2A820B-0613-4C9C-9C8D-8188BFC06B81}"/>
              </a:ext>
            </a:extLst>
          </p:cNvPr>
          <p:cNvSpPr txBox="1"/>
          <p:nvPr/>
        </p:nvSpPr>
        <p:spPr>
          <a:xfrm>
            <a:off x="-1" y="79250"/>
            <a:ext cx="12192001" cy="671979"/>
          </a:xfrm>
          <a:prstGeom prst="rect">
            <a:avLst/>
          </a:prstGeom>
          <a:noFill/>
        </p:spPr>
        <p:txBody>
          <a:bodyPr wrap="square" lIns="274320" tIns="91440" rIns="274320" bIns="91440" anchor="t" anchorCtr="0">
            <a:spAutoFit/>
          </a:bodyPr>
          <a:lstStyle>
            <a:defPPr>
              <a:defRPr lang="en-US"/>
            </a:defPPr>
            <a:lvl1pPr algn="r">
              <a:defRPr sz="4000" spc="200">
                <a:solidFill>
                  <a:schemeClr val="tx1">
                    <a:lumMod val="75000"/>
                    <a:lumOff val="25000"/>
                  </a:schemeClr>
                </a:solidFill>
                <a:latin typeface="Impact" panose="020B0806030902050204" pitchFamily="34" charset="0"/>
                <a:ea typeface="Adobe Fan Heiti Std B" panose="020B0700000000000000" pitchFamily="34" charset="-128"/>
                <a:cs typeface="Microsoft Sans Serif" panose="020B0604020202020204" pitchFamily="34" charset="0"/>
              </a:defRPr>
            </a:lvl1pPr>
          </a:lstStyle>
          <a:p>
            <a:pPr algn="l">
              <a:lnSpc>
                <a:spcPts val="3800"/>
              </a:lnSpc>
              <a:defRPr/>
            </a:pPr>
            <a:r>
              <a:rPr lang="en-US" sz="3600" b="1" spc="0" dirty="0">
                <a:solidFill>
                  <a:schemeClr val="tx1">
                    <a:lumMod val="65000"/>
                    <a:lumOff val="35000"/>
                  </a:schemeClr>
                </a:solidFill>
                <a:latin typeface="Montserrat" panose="00000500000000000000" pitchFamily="2" charset="0"/>
                <a:cs typeface="Aharoni" panose="02010803020104030203" pitchFamily="2" charset="-79"/>
              </a:rPr>
              <a:t>Administering a Transparent Process </a:t>
            </a:r>
          </a:p>
        </p:txBody>
      </p:sp>
      <p:sp>
        <p:nvSpPr>
          <p:cNvPr id="30" name="TextBox 29">
            <a:extLst>
              <a:ext uri="{FF2B5EF4-FFF2-40B4-BE49-F238E27FC236}">
                <a16:creationId xmlns:a16="http://schemas.microsoft.com/office/drawing/2014/main" id="{0AD677AF-1028-4D40-86A5-116C5C0F1DCE}"/>
              </a:ext>
            </a:extLst>
          </p:cNvPr>
          <p:cNvSpPr txBox="1"/>
          <p:nvPr/>
        </p:nvSpPr>
        <p:spPr>
          <a:xfrm>
            <a:off x="387347" y="1445048"/>
            <a:ext cx="5680121" cy="430887"/>
          </a:xfrm>
          <a:prstGeom prst="rect">
            <a:avLst/>
          </a:prstGeom>
          <a:noFill/>
        </p:spPr>
        <p:txBody>
          <a:bodyPr wrap="square" rtlCol="0">
            <a:spAutoFit/>
          </a:bodyPr>
          <a:lstStyle/>
          <a:p>
            <a:r>
              <a:rPr lang="en-US" sz="2200" b="1" dirty="0">
                <a:solidFill>
                  <a:schemeClr val="bg1"/>
                </a:solidFill>
                <a:latin typeface="Montserrat SemiBold" panose="00000700000000000000" pitchFamily="2" charset="0"/>
                <a:ea typeface="Adobe Fan Heiti Std B" panose="020B0700000000000000" pitchFamily="34" charset="-128"/>
                <a:cs typeface="Aharoni" panose="02010803020104030203" pitchFamily="2" charset="-79"/>
              </a:rPr>
              <a:t>LOCAL OFFICIALS &amp; STAKEHOLDERS</a:t>
            </a:r>
          </a:p>
        </p:txBody>
      </p:sp>
      <p:sp>
        <p:nvSpPr>
          <p:cNvPr id="32" name="TextBox 31">
            <a:extLst>
              <a:ext uri="{FF2B5EF4-FFF2-40B4-BE49-F238E27FC236}">
                <a16:creationId xmlns:a16="http://schemas.microsoft.com/office/drawing/2014/main" id="{8CD5DC73-5DE4-445E-A8BA-F59D184B98DB}"/>
              </a:ext>
            </a:extLst>
          </p:cNvPr>
          <p:cNvSpPr txBox="1"/>
          <p:nvPr/>
        </p:nvSpPr>
        <p:spPr>
          <a:xfrm>
            <a:off x="6693712" y="1445048"/>
            <a:ext cx="5292797" cy="430887"/>
          </a:xfrm>
          <a:prstGeom prst="rect">
            <a:avLst/>
          </a:prstGeom>
          <a:noFill/>
        </p:spPr>
        <p:txBody>
          <a:bodyPr wrap="square" rtlCol="0">
            <a:spAutoFit/>
          </a:bodyPr>
          <a:lstStyle/>
          <a:p>
            <a:r>
              <a:rPr lang="en-US" sz="2200" b="1" dirty="0">
                <a:solidFill>
                  <a:schemeClr val="bg1"/>
                </a:solidFill>
                <a:latin typeface="Montserrat SemiBold" panose="00000700000000000000" pitchFamily="2" charset="0"/>
                <a:ea typeface="Adobe Fan Heiti Std B" panose="020B0700000000000000" pitchFamily="34" charset="-128"/>
                <a:cs typeface="Aharoni" panose="02010803020104030203" pitchFamily="2" charset="-79"/>
              </a:rPr>
              <a:t>VOTERS MUST BE INFORMED</a:t>
            </a:r>
          </a:p>
        </p:txBody>
      </p:sp>
      <p:sp>
        <p:nvSpPr>
          <p:cNvPr id="69" name="Rectangle 68">
            <a:extLst>
              <a:ext uri="{FF2B5EF4-FFF2-40B4-BE49-F238E27FC236}">
                <a16:creationId xmlns:a16="http://schemas.microsoft.com/office/drawing/2014/main" id="{346B3106-98E8-4063-8AD2-D0A9BDC52F43}"/>
              </a:ext>
            </a:extLst>
          </p:cNvPr>
          <p:cNvSpPr/>
          <p:nvPr/>
        </p:nvSpPr>
        <p:spPr>
          <a:xfrm>
            <a:off x="8895161" y="2505555"/>
            <a:ext cx="9144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6"/>
                </a:solidFill>
                <a:latin typeface="Arial Narrow" panose="020B0606020202030204" pitchFamily="34" charset="0"/>
              </a:rPr>
              <a:t>8</a:t>
            </a:r>
          </a:p>
        </p:txBody>
      </p:sp>
      <p:sp>
        <p:nvSpPr>
          <p:cNvPr id="70" name="Rectangle 69">
            <a:extLst>
              <a:ext uri="{FF2B5EF4-FFF2-40B4-BE49-F238E27FC236}">
                <a16:creationId xmlns:a16="http://schemas.microsoft.com/office/drawing/2014/main" id="{6638FD67-E994-4206-A879-23AAD5EF2B00}"/>
              </a:ext>
            </a:extLst>
          </p:cNvPr>
          <p:cNvSpPr/>
          <p:nvPr/>
        </p:nvSpPr>
        <p:spPr>
          <a:xfrm>
            <a:off x="7752161" y="2505555"/>
            <a:ext cx="11430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6"/>
                </a:solidFill>
                <a:latin typeface="Arial Narrow" panose="020B0606020202030204" pitchFamily="34" charset="0"/>
              </a:rPr>
              <a:t>7</a:t>
            </a:r>
          </a:p>
        </p:txBody>
      </p:sp>
      <p:sp>
        <p:nvSpPr>
          <p:cNvPr id="71" name="Rectangle 70">
            <a:extLst>
              <a:ext uri="{FF2B5EF4-FFF2-40B4-BE49-F238E27FC236}">
                <a16:creationId xmlns:a16="http://schemas.microsoft.com/office/drawing/2014/main" id="{A5781C04-DF88-4795-833C-3098D49D1257}"/>
              </a:ext>
            </a:extLst>
          </p:cNvPr>
          <p:cNvSpPr/>
          <p:nvPr/>
        </p:nvSpPr>
        <p:spPr>
          <a:xfrm>
            <a:off x="6609161" y="2505555"/>
            <a:ext cx="11430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6"/>
                </a:solidFill>
                <a:latin typeface="Arial Narrow" panose="020B0606020202030204" pitchFamily="34" charset="0"/>
              </a:rPr>
              <a:t>6</a:t>
            </a:r>
          </a:p>
        </p:txBody>
      </p:sp>
      <p:sp>
        <p:nvSpPr>
          <p:cNvPr id="72" name="Rectangle 71">
            <a:extLst>
              <a:ext uri="{FF2B5EF4-FFF2-40B4-BE49-F238E27FC236}">
                <a16:creationId xmlns:a16="http://schemas.microsoft.com/office/drawing/2014/main" id="{78B4F629-7C03-45E6-989F-AFFC12FC005D}"/>
              </a:ext>
            </a:extLst>
          </p:cNvPr>
          <p:cNvSpPr/>
          <p:nvPr/>
        </p:nvSpPr>
        <p:spPr>
          <a:xfrm>
            <a:off x="5694760" y="2505555"/>
            <a:ext cx="9144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6"/>
                </a:solidFill>
                <a:latin typeface="Arial Narrow" panose="020B0606020202030204" pitchFamily="34" charset="0"/>
              </a:rPr>
              <a:t>5</a:t>
            </a:r>
          </a:p>
        </p:txBody>
      </p:sp>
      <p:sp>
        <p:nvSpPr>
          <p:cNvPr id="73" name="Rectangle 72">
            <a:extLst>
              <a:ext uri="{FF2B5EF4-FFF2-40B4-BE49-F238E27FC236}">
                <a16:creationId xmlns:a16="http://schemas.microsoft.com/office/drawing/2014/main" id="{C9A22B7C-8C9A-43E8-B874-C3844D6D9009}"/>
              </a:ext>
            </a:extLst>
          </p:cNvPr>
          <p:cNvSpPr/>
          <p:nvPr/>
        </p:nvSpPr>
        <p:spPr>
          <a:xfrm>
            <a:off x="4323161" y="2505555"/>
            <a:ext cx="13716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6"/>
                </a:solidFill>
                <a:latin typeface="Arial Narrow" panose="020B0606020202030204" pitchFamily="34" charset="0"/>
              </a:rPr>
              <a:t>4</a:t>
            </a:r>
          </a:p>
        </p:txBody>
      </p:sp>
      <p:sp>
        <p:nvSpPr>
          <p:cNvPr id="74" name="Rectangle 73">
            <a:extLst>
              <a:ext uri="{FF2B5EF4-FFF2-40B4-BE49-F238E27FC236}">
                <a16:creationId xmlns:a16="http://schemas.microsoft.com/office/drawing/2014/main" id="{AE0020F1-F205-4741-A1AF-3577F71DAB28}"/>
              </a:ext>
            </a:extLst>
          </p:cNvPr>
          <p:cNvSpPr/>
          <p:nvPr/>
        </p:nvSpPr>
        <p:spPr>
          <a:xfrm>
            <a:off x="3408761" y="2505555"/>
            <a:ext cx="9144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6"/>
                </a:solidFill>
                <a:latin typeface="Arial Narrow" panose="020B0606020202030204" pitchFamily="34" charset="0"/>
              </a:rPr>
              <a:t>3</a:t>
            </a:r>
          </a:p>
        </p:txBody>
      </p:sp>
      <p:sp>
        <p:nvSpPr>
          <p:cNvPr id="75" name="Rectangle 74">
            <a:extLst>
              <a:ext uri="{FF2B5EF4-FFF2-40B4-BE49-F238E27FC236}">
                <a16:creationId xmlns:a16="http://schemas.microsoft.com/office/drawing/2014/main" id="{21F0EBD7-A726-4AEC-8095-FF12CA153DA7}"/>
              </a:ext>
            </a:extLst>
          </p:cNvPr>
          <p:cNvSpPr/>
          <p:nvPr/>
        </p:nvSpPr>
        <p:spPr>
          <a:xfrm>
            <a:off x="2494360" y="2505555"/>
            <a:ext cx="9144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6"/>
                </a:solidFill>
                <a:latin typeface="Arial Narrow" panose="020B0606020202030204" pitchFamily="34" charset="0"/>
              </a:rPr>
              <a:t>2</a:t>
            </a:r>
          </a:p>
        </p:txBody>
      </p:sp>
      <p:sp>
        <p:nvSpPr>
          <p:cNvPr id="76" name="Rectangle 75">
            <a:extLst>
              <a:ext uri="{FF2B5EF4-FFF2-40B4-BE49-F238E27FC236}">
                <a16:creationId xmlns:a16="http://schemas.microsoft.com/office/drawing/2014/main" id="{8DBE8066-9F5F-4B3C-9B4E-C6296C7B8250}"/>
              </a:ext>
            </a:extLst>
          </p:cNvPr>
          <p:cNvSpPr/>
          <p:nvPr/>
        </p:nvSpPr>
        <p:spPr>
          <a:xfrm>
            <a:off x="1351361" y="2505555"/>
            <a:ext cx="11430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r>
              <a:rPr lang="en-US" sz="13800" b="1" dirty="0">
                <a:solidFill>
                  <a:schemeClr val="accent5"/>
                </a:solidFill>
                <a:latin typeface="Arial Narrow" panose="020B0606020202030204" pitchFamily="34" charset="0"/>
              </a:rPr>
              <a:t>1</a:t>
            </a:r>
          </a:p>
        </p:txBody>
      </p:sp>
      <p:sp>
        <p:nvSpPr>
          <p:cNvPr id="77" name="Rectangle 76">
            <a:extLst>
              <a:ext uri="{FF2B5EF4-FFF2-40B4-BE49-F238E27FC236}">
                <a16:creationId xmlns:a16="http://schemas.microsoft.com/office/drawing/2014/main" id="{69EE517A-19AB-42C7-933D-86B95BBC36AA}"/>
              </a:ext>
            </a:extLst>
          </p:cNvPr>
          <p:cNvSpPr/>
          <p:nvPr/>
        </p:nvSpPr>
        <p:spPr>
          <a:xfrm>
            <a:off x="894161" y="2505555"/>
            <a:ext cx="457200"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endParaRPr lang="en-US" sz="13800" b="1" dirty="0">
              <a:solidFill>
                <a:schemeClr val="accent6"/>
              </a:solidFill>
              <a:latin typeface="Arial Narrow" panose="020B0606020202030204" pitchFamily="34" charset="0"/>
            </a:endParaRPr>
          </a:p>
        </p:txBody>
      </p:sp>
      <p:grpSp>
        <p:nvGrpSpPr>
          <p:cNvPr id="78" name="Group 77">
            <a:extLst>
              <a:ext uri="{FF2B5EF4-FFF2-40B4-BE49-F238E27FC236}">
                <a16:creationId xmlns:a16="http://schemas.microsoft.com/office/drawing/2014/main" id="{F8FC60ED-49DA-46F2-BE87-7228291D9209}"/>
              </a:ext>
            </a:extLst>
          </p:cNvPr>
          <p:cNvGrpSpPr/>
          <p:nvPr/>
        </p:nvGrpSpPr>
        <p:grpSpPr>
          <a:xfrm>
            <a:off x="9809561" y="1819755"/>
            <a:ext cx="1600200" cy="3657600"/>
            <a:chOff x="10302150" y="1417320"/>
            <a:chExt cx="1624012" cy="3657600"/>
          </a:xfrm>
        </p:grpSpPr>
        <p:sp>
          <p:nvSpPr>
            <p:cNvPr id="79" name="Rectangle 78">
              <a:extLst>
                <a:ext uri="{FF2B5EF4-FFF2-40B4-BE49-F238E27FC236}">
                  <a16:creationId xmlns:a16="http://schemas.microsoft.com/office/drawing/2014/main" id="{B4B0ECB1-6048-439E-A6D1-41552013E65B}"/>
                </a:ext>
              </a:extLst>
            </p:cNvPr>
            <p:cNvSpPr/>
            <p:nvPr/>
          </p:nvSpPr>
          <p:spPr>
            <a:xfrm>
              <a:off x="10302150" y="2103120"/>
              <a:ext cx="842329" cy="2286000"/>
            </a:xfrm>
            <a:prstGeom prst="rect">
              <a:avLst/>
            </a:prstGeom>
            <a:solidFill>
              <a:schemeClr val="bg2"/>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endParaRPr lang="en-US" sz="13800" b="1" dirty="0">
                <a:solidFill>
                  <a:schemeClr val="accent6"/>
                </a:solidFill>
                <a:latin typeface="Arial Narrow" panose="020B0606020202030204" pitchFamily="34" charset="0"/>
              </a:endParaRPr>
            </a:p>
          </p:txBody>
        </p:sp>
        <p:sp>
          <p:nvSpPr>
            <p:cNvPr id="80" name="Isosceles Triangle 79">
              <a:extLst>
                <a:ext uri="{FF2B5EF4-FFF2-40B4-BE49-F238E27FC236}">
                  <a16:creationId xmlns:a16="http://schemas.microsoft.com/office/drawing/2014/main" id="{23C7E2B0-481E-4B45-8B99-1BC18C3CEA37}"/>
                </a:ext>
              </a:extLst>
            </p:cNvPr>
            <p:cNvSpPr/>
            <p:nvPr/>
          </p:nvSpPr>
          <p:spPr>
            <a:xfrm rot="5400000">
              <a:off x="9534051" y="2682809"/>
              <a:ext cx="3657600" cy="1126622"/>
            </a:xfrm>
            <a:prstGeom prst="triangle">
              <a:avLst/>
            </a:prstGeom>
            <a:solidFill>
              <a:schemeClr val="bg2"/>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0" tIns="548640" rIns="0" bIns="0" rtlCol="0" anchor="ctr"/>
            <a:lstStyle/>
            <a:p>
              <a:pPr algn="ctr"/>
              <a:endParaRPr lang="en-US" sz="13800" b="1" dirty="0">
                <a:solidFill>
                  <a:schemeClr val="accent6"/>
                </a:solidFill>
                <a:latin typeface="Arial Narrow" panose="020B0606020202030204" pitchFamily="34" charset="0"/>
              </a:endParaRPr>
            </a:p>
          </p:txBody>
        </p:sp>
      </p:grpSp>
      <p:sp>
        <p:nvSpPr>
          <p:cNvPr id="22" name="TextBox 21">
            <a:extLst>
              <a:ext uri="{FF2B5EF4-FFF2-40B4-BE49-F238E27FC236}">
                <a16:creationId xmlns:a16="http://schemas.microsoft.com/office/drawing/2014/main" id="{F4F513C8-5F0D-410E-8C06-9D435EC6E200}"/>
              </a:ext>
            </a:extLst>
          </p:cNvPr>
          <p:cNvSpPr txBox="1"/>
          <p:nvPr/>
        </p:nvSpPr>
        <p:spPr>
          <a:xfrm rot="16200000">
            <a:off x="2880956" y="5882344"/>
            <a:ext cx="1324028" cy="430887"/>
          </a:xfrm>
          <a:prstGeom prst="rect">
            <a:avLst/>
          </a:prstGeom>
          <a:noFill/>
        </p:spPr>
        <p:txBody>
          <a:bodyPr wrap="square" lIns="0" tIns="0" rIns="0" bIns="0" rtlCol="0" anchor="t">
            <a:spAutoFit/>
          </a:bodyPr>
          <a:lstStyle>
            <a:defPPr>
              <a:defRPr lang="en-US"/>
            </a:defPPr>
            <a:lvl1pPr>
              <a:defRPr sz="1400" b="1">
                <a:solidFill>
                  <a:schemeClr val="tx2"/>
                </a:solidFill>
              </a:defRPr>
            </a:lvl1pPr>
          </a:lstStyle>
          <a:p>
            <a:r>
              <a:rPr lang="en-US" b="0" dirty="0"/>
              <a:t>Educational Program</a:t>
            </a:r>
          </a:p>
        </p:txBody>
      </p:sp>
      <p:sp>
        <p:nvSpPr>
          <p:cNvPr id="23" name="TextBox 22">
            <a:extLst>
              <a:ext uri="{FF2B5EF4-FFF2-40B4-BE49-F238E27FC236}">
                <a16:creationId xmlns:a16="http://schemas.microsoft.com/office/drawing/2014/main" id="{75C60D52-717C-457E-A3EC-2F08D703E450}"/>
              </a:ext>
            </a:extLst>
          </p:cNvPr>
          <p:cNvSpPr txBox="1"/>
          <p:nvPr/>
        </p:nvSpPr>
        <p:spPr>
          <a:xfrm rot="16200000">
            <a:off x="3494797" y="5714856"/>
            <a:ext cx="1650061" cy="492443"/>
          </a:xfrm>
          <a:prstGeom prst="rect">
            <a:avLst/>
          </a:prstGeom>
          <a:noFill/>
        </p:spPr>
        <p:txBody>
          <a:bodyPr wrap="square" lIns="0" tIns="0" rIns="0" bIns="0" rtlCol="0" anchor="t">
            <a:spAutoFit/>
          </a:bodyPr>
          <a:lstStyle>
            <a:defPPr>
              <a:defRPr lang="en-US"/>
            </a:defPPr>
            <a:lvl1pPr algn="ctr">
              <a:defRPr sz="1400" b="1">
                <a:solidFill>
                  <a:schemeClr val="tx2"/>
                </a:solidFill>
              </a:defRPr>
            </a:lvl1pPr>
          </a:lstStyle>
          <a:p>
            <a:pPr algn="l"/>
            <a:r>
              <a:rPr lang="en-US" b="0" dirty="0"/>
              <a:t>Approval of</a:t>
            </a:r>
            <a:endParaRPr lang="en-US" sz="1100" b="0" dirty="0"/>
          </a:p>
          <a:p>
            <a:pPr algn="l"/>
            <a:endParaRPr lang="en-US" sz="400" b="0" dirty="0"/>
          </a:p>
          <a:p>
            <a:pPr algn="l"/>
            <a:r>
              <a:rPr lang="en-US" b="0" dirty="0"/>
              <a:t>Preferred Solution</a:t>
            </a:r>
          </a:p>
        </p:txBody>
      </p:sp>
      <p:sp>
        <p:nvSpPr>
          <p:cNvPr id="24" name="TextBox 23">
            <a:extLst>
              <a:ext uri="{FF2B5EF4-FFF2-40B4-BE49-F238E27FC236}">
                <a16:creationId xmlns:a16="http://schemas.microsoft.com/office/drawing/2014/main" id="{E94596A4-D3BB-429B-9231-F0E080597586}"/>
              </a:ext>
            </a:extLst>
          </p:cNvPr>
          <p:cNvSpPr txBox="1"/>
          <p:nvPr/>
        </p:nvSpPr>
        <p:spPr>
          <a:xfrm rot="16200000">
            <a:off x="4927753" y="5771791"/>
            <a:ext cx="1536196" cy="492443"/>
          </a:xfrm>
          <a:prstGeom prst="rect">
            <a:avLst/>
          </a:prstGeom>
          <a:noFill/>
        </p:spPr>
        <p:txBody>
          <a:bodyPr wrap="square" lIns="0" tIns="0" rIns="0" bIns="0" rtlCol="0" anchor="t">
            <a:spAutoFit/>
          </a:bodyPr>
          <a:lstStyle>
            <a:defPPr>
              <a:defRPr lang="en-US"/>
            </a:defPPr>
            <a:lvl1pPr>
              <a:defRPr sz="1400" b="1">
                <a:solidFill>
                  <a:schemeClr val="tx2"/>
                </a:solidFill>
              </a:defRPr>
            </a:lvl1pPr>
          </a:lstStyle>
          <a:p>
            <a:r>
              <a:rPr lang="en-US" b="0" dirty="0"/>
              <a:t>Project Funding </a:t>
            </a:r>
          </a:p>
          <a:p>
            <a:endParaRPr lang="en-US" sz="400" b="0" dirty="0"/>
          </a:p>
          <a:p>
            <a:r>
              <a:rPr lang="en-US" b="0" dirty="0"/>
              <a:t>Agreement </a:t>
            </a:r>
          </a:p>
        </p:txBody>
      </p:sp>
      <p:sp>
        <p:nvSpPr>
          <p:cNvPr id="25" name="TextBox 24">
            <a:extLst>
              <a:ext uri="{FF2B5EF4-FFF2-40B4-BE49-F238E27FC236}">
                <a16:creationId xmlns:a16="http://schemas.microsoft.com/office/drawing/2014/main" id="{751D700A-432C-4352-849C-45D4B34FDA74}"/>
              </a:ext>
            </a:extLst>
          </p:cNvPr>
          <p:cNvSpPr txBox="1"/>
          <p:nvPr/>
        </p:nvSpPr>
        <p:spPr>
          <a:xfrm>
            <a:off x="1349069" y="1790941"/>
            <a:ext cx="1151276" cy="472442"/>
          </a:xfrm>
          <a:prstGeom prst="rect">
            <a:avLst/>
          </a:prstGeom>
          <a:noFill/>
        </p:spPr>
        <p:txBody>
          <a:bodyPr wrap="square" lIns="0" tIns="91440" rIns="0" bIns="0" rtlCol="0" anchor="ctr">
            <a:noAutofit/>
          </a:bodyPr>
          <a:lstStyle>
            <a:defPPr>
              <a:defRPr lang="en-US"/>
            </a:defPPr>
            <a:lvl1pPr algn="ctr">
              <a:defRPr sz="1400">
                <a:solidFill>
                  <a:schemeClr val="tx1">
                    <a:lumMod val="65000"/>
                    <a:lumOff val="35000"/>
                  </a:schemeClr>
                </a:solidFill>
              </a:defRPr>
            </a:lvl1pPr>
          </a:lstStyle>
          <a:p>
            <a:endParaRPr lang="en-US" dirty="0"/>
          </a:p>
          <a:p>
            <a:r>
              <a:rPr lang="en-US" dirty="0"/>
              <a:t>270 days</a:t>
            </a:r>
          </a:p>
        </p:txBody>
      </p:sp>
      <p:sp>
        <p:nvSpPr>
          <p:cNvPr id="26" name="TextBox 25">
            <a:extLst>
              <a:ext uri="{FF2B5EF4-FFF2-40B4-BE49-F238E27FC236}">
                <a16:creationId xmlns:a16="http://schemas.microsoft.com/office/drawing/2014/main" id="{F7C83176-BBCA-40C9-B15C-513FF168731C}"/>
              </a:ext>
            </a:extLst>
          </p:cNvPr>
          <p:cNvSpPr txBox="1"/>
          <p:nvPr/>
        </p:nvSpPr>
        <p:spPr>
          <a:xfrm>
            <a:off x="1349068" y="4799440"/>
            <a:ext cx="1143000" cy="646331"/>
          </a:xfrm>
          <a:prstGeom prst="rect">
            <a:avLst/>
          </a:prstGeom>
          <a:noFill/>
        </p:spPr>
        <p:txBody>
          <a:bodyPr wrap="square" lIns="0" tIns="0" rIns="0" bIns="0" rtlCol="0" anchor="ctr">
            <a:spAutoFit/>
          </a:bodyPr>
          <a:lstStyle/>
          <a:p>
            <a:pPr algn="ctr"/>
            <a:r>
              <a:rPr lang="en-US" sz="1400" b="1" dirty="0">
                <a:solidFill>
                  <a:schemeClr val="tx2"/>
                </a:solidFill>
              </a:rPr>
              <a:t>Eligibility</a:t>
            </a:r>
          </a:p>
          <a:p>
            <a:pPr algn="ctr"/>
            <a:endParaRPr lang="en-US" sz="1400" b="1" dirty="0">
              <a:solidFill>
                <a:schemeClr val="tx2"/>
              </a:solidFill>
            </a:endParaRPr>
          </a:p>
          <a:p>
            <a:pPr algn="ctr"/>
            <a:endParaRPr lang="en-US" sz="1400" b="1" dirty="0">
              <a:solidFill>
                <a:schemeClr val="tx2"/>
              </a:solidFill>
            </a:endParaRPr>
          </a:p>
        </p:txBody>
      </p:sp>
      <p:sp>
        <p:nvSpPr>
          <p:cNvPr id="33" name="TextBox 32">
            <a:extLst>
              <a:ext uri="{FF2B5EF4-FFF2-40B4-BE49-F238E27FC236}">
                <a16:creationId xmlns:a16="http://schemas.microsoft.com/office/drawing/2014/main" id="{11DCFA74-2671-4B48-8970-E06536CB2CB8}"/>
              </a:ext>
            </a:extLst>
          </p:cNvPr>
          <p:cNvSpPr txBox="1"/>
          <p:nvPr/>
        </p:nvSpPr>
        <p:spPr>
          <a:xfrm>
            <a:off x="2492068" y="4799440"/>
            <a:ext cx="914400" cy="646331"/>
          </a:xfrm>
          <a:prstGeom prst="rect">
            <a:avLst/>
          </a:prstGeom>
          <a:noFill/>
        </p:spPr>
        <p:txBody>
          <a:bodyPr wrap="square" lIns="0" tIns="0" rIns="0" bIns="0" rtlCol="0" anchor="ctr">
            <a:spAutoFit/>
          </a:bodyPr>
          <a:lstStyle/>
          <a:p>
            <a:pPr algn="ctr"/>
            <a:r>
              <a:rPr lang="en-US" sz="1400" b="1" dirty="0">
                <a:solidFill>
                  <a:schemeClr val="tx2"/>
                </a:solidFill>
              </a:rPr>
              <a:t>Form</a:t>
            </a:r>
          </a:p>
          <a:p>
            <a:pPr algn="ctr"/>
            <a:r>
              <a:rPr lang="en-US" sz="1400" b="1" dirty="0">
                <a:solidFill>
                  <a:schemeClr val="tx2"/>
                </a:solidFill>
              </a:rPr>
              <a:t>Project</a:t>
            </a:r>
          </a:p>
          <a:p>
            <a:pPr algn="ctr"/>
            <a:r>
              <a:rPr lang="en-US" sz="1400" b="1" dirty="0">
                <a:solidFill>
                  <a:schemeClr val="tx2"/>
                </a:solidFill>
              </a:rPr>
              <a:t>Team</a:t>
            </a:r>
          </a:p>
        </p:txBody>
      </p:sp>
      <p:sp>
        <p:nvSpPr>
          <p:cNvPr id="34" name="TextBox 33">
            <a:extLst>
              <a:ext uri="{FF2B5EF4-FFF2-40B4-BE49-F238E27FC236}">
                <a16:creationId xmlns:a16="http://schemas.microsoft.com/office/drawing/2014/main" id="{CDDE7F68-78FC-41B7-B292-0BF393203985}"/>
              </a:ext>
            </a:extLst>
          </p:cNvPr>
          <p:cNvSpPr txBox="1"/>
          <p:nvPr/>
        </p:nvSpPr>
        <p:spPr>
          <a:xfrm>
            <a:off x="3416676" y="4799439"/>
            <a:ext cx="910987" cy="646331"/>
          </a:xfrm>
          <a:prstGeom prst="rect">
            <a:avLst/>
          </a:prstGeom>
          <a:noFill/>
        </p:spPr>
        <p:txBody>
          <a:bodyPr wrap="square" lIns="0" tIns="0" rIns="0" bIns="0" rtlCol="0" anchor="ctr">
            <a:spAutoFit/>
          </a:bodyPr>
          <a:lstStyle/>
          <a:p>
            <a:pPr algn="ctr"/>
            <a:r>
              <a:rPr lang="en-US" sz="1400" b="1" dirty="0">
                <a:solidFill>
                  <a:schemeClr val="tx2"/>
                </a:solidFill>
              </a:rPr>
              <a:t>Feasibility</a:t>
            </a:r>
          </a:p>
          <a:p>
            <a:pPr algn="ctr"/>
            <a:endParaRPr lang="en-US" sz="1400" b="1" dirty="0">
              <a:solidFill>
                <a:schemeClr val="tx2"/>
              </a:solidFill>
            </a:endParaRPr>
          </a:p>
          <a:p>
            <a:pPr algn="ctr"/>
            <a:endParaRPr lang="en-US" sz="1400" b="1" dirty="0">
              <a:solidFill>
                <a:schemeClr val="tx2"/>
              </a:solidFill>
            </a:endParaRPr>
          </a:p>
        </p:txBody>
      </p:sp>
      <p:sp>
        <p:nvSpPr>
          <p:cNvPr id="35" name="TextBox 34">
            <a:extLst>
              <a:ext uri="{FF2B5EF4-FFF2-40B4-BE49-F238E27FC236}">
                <a16:creationId xmlns:a16="http://schemas.microsoft.com/office/drawing/2014/main" id="{B30B3D3C-DE6E-4AE0-B716-A08787E52D06}"/>
              </a:ext>
            </a:extLst>
          </p:cNvPr>
          <p:cNvSpPr txBox="1"/>
          <p:nvPr/>
        </p:nvSpPr>
        <p:spPr>
          <a:xfrm>
            <a:off x="4323161" y="4799440"/>
            <a:ext cx="1366215" cy="646331"/>
          </a:xfrm>
          <a:prstGeom prst="rect">
            <a:avLst/>
          </a:prstGeom>
          <a:noFill/>
        </p:spPr>
        <p:txBody>
          <a:bodyPr wrap="square" lIns="0" tIns="0" rIns="0" bIns="0" rtlCol="0" anchor="ctr">
            <a:spAutoFit/>
          </a:bodyPr>
          <a:lstStyle/>
          <a:p>
            <a:pPr algn="ctr"/>
            <a:r>
              <a:rPr lang="en-US" sz="1400" b="1" dirty="0">
                <a:solidFill>
                  <a:schemeClr val="tx2"/>
                </a:solidFill>
              </a:rPr>
              <a:t>Schematic</a:t>
            </a:r>
          </a:p>
          <a:p>
            <a:pPr algn="ctr"/>
            <a:r>
              <a:rPr lang="en-US" sz="1400" b="1" dirty="0">
                <a:solidFill>
                  <a:schemeClr val="tx2"/>
                </a:solidFill>
              </a:rPr>
              <a:t>Design</a:t>
            </a:r>
          </a:p>
          <a:p>
            <a:pPr algn="ctr"/>
            <a:endParaRPr lang="en-US" sz="1400" b="1" dirty="0">
              <a:solidFill>
                <a:schemeClr val="tx2"/>
              </a:solidFill>
            </a:endParaRPr>
          </a:p>
        </p:txBody>
      </p:sp>
      <p:sp>
        <p:nvSpPr>
          <p:cNvPr id="36" name="TextBox 35">
            <a:extLst>
              <a:ext uri="{FF2B5EF4-FFF2-40B4-BE49-F238E27FC236}">
                <a16:creationId xmlns:a16="http://schemas.microsoft.com/office/drawing/2014/main" id="{F53E9916-4194-46CE-A4E4-AC4AB51160DF}"/>
              </a:ext>
            </a:extLst>
          </p:cNvPr>
          <p:cNvSpPr txBox="1"/>
          <p:nvPr/>
        </p:nvSpPr>
        <p:spPr>
          <a:xfrm>
            <a:off x="5692518" y="4799439"/>
            <a:ext cx="914399" cy="646331"/>
          </a:xfrm>
          <a:prstGeom prst="rect">
            <a:avLst/>
          </a:prstGeom>
          <a:noFill/>
        </p:spPr>
        <p:txBody>
          <a:bodyPr wrap="square" lIns="0" tIns="0" rIns="0" bIns="0" rtlCol="0" anchor="ctr">
            <a:spAutoFit/>
          </a:bodyPr>
          <a:lstStyle/>
          <a:p>
            <a:pPr algn="ctr"/>
            <a:r>
              <a:rPr lang="en-US" sz="1400" b="1" dirty="0">
                <a:solidFill>
                  <a:schemeClr val="tx2"/>
                </a:solidFill>
              </a:rPr>
              <a:t>Funding</a:t>
            </a:r>
          </a:p>
          <a:p>
            <a:pPr algn="ctr"/>
            <a:r>
              <a:rPr lang="en-US" sz="1400" b="1" dirty="0">
                <a:solidFill>
                  <a:schemeClr val="tx2"/>
                </a:solidFill>
              </a:rPr>
              <a:t>The</a:t>
            </a:r>
          </a:p>
          <a:p>
            <a:pPr algn="ctr"/>
            <a:r>
              <a:rPr lang="en-US" sz="1400" b="1" dirty="0">
                <a:solidFill>
                  <a:schemeClr val="tx2"/>
                </a:solidFill>
              </a:rPr>
              <a:t>Project</a:t>
            </a:r>
          </a:p>
        </p:txBody>
      </p:sp>
      <p:sp>
        <p:nvSpPr>
          <p:cNvPr id="37" name="TextBox 36">
            <a:extLst>
              <a:ext uri="{FF2B5EF4-FFF2-40B4-BE49-F238E27FC236}">
                <a16:creationId xmlns:a16="http://schemas.microsoft.com/office/drawing/2014/main" id="{F3C5EAD0-BAAF-439F-8B20-53E6B54361A9}"/>
              </a:ext>
            </a:extLst>
          </p:cNvPr>
          <p:cNvSpPr txBox="1"/>
          <p:nvPr/>
        </p:nvSpPr>
        <p:spPr>
          <a:xfrm>
            <a:off x="6613394" y="4799440"/>
            <a:ext cx="1138767" cy="646331"/>
          </a:xfrm>
          <a:prstGeom prst="rect">
            <a:avLst/>
          </a:prstGeom>
          <a:noFill/>
        </p:spPr>
        <p:txBody>
          <a:bodyPr wrap="square" lIns="0" tIns="0" rIns="0" bIns="0" rtlCol="0" anchor="ctr">
            <a:spAutoFit/>
          </a:bodyPr>
          <a:lstStyle/>
          <a:p>
            <a:pPr algn="ctr"/>
            <a:r>
              <a:rPr lang="en-US" sz="1400" b="1" dirty="0">
                <a:solidFill>
                  <a:schemeClr val="tx2"/>
                </a:solidFill>
              </a:rPr>
              <a:t>Detailed</a:t>
            </a:r>
          </a:p>
          <a:p>
            <a:pPr algn="ctr"/>
            <a:r>
              <a:rPr lang="en-US" sz="1400" b="1" dirty="0">
                <a:solidFill>
                  <a:schemeClr val="tx2"/>
                </a:solidFill>
              </a:rPr>
              <a:t>Design</a:t>
            </a:r>
          </a:p>
          <a:p>
            <a:pPr algn="ctr"/>
            <a:endParaRPr lang="en-US" sz="1400" b="1" dirty="0">
              <a:solidFill>
                <a:schemeClr val="tx2"/>
              </a:solidFill>
            </a:endParaRPr>
          </a:p>
        </p:txBody>
      </p:sp>
      <p:sp>
        <p:nvSpPr>
          <p:cNvPr id="38" name="TextBox 37">
            <a:extLst>
              <a:ext uri="{FF2B5EF4-FFF2-40B4-BE49-F238E27FC236}">
                <a16:creationId xmlns:a16="http://schemas.microsoft.com/office/drawing/2014/main" id="{4834DEA4-66D5-4DA1-9F61-F3AEF5C322B7}"/>
              </a:ext>
            </a:extLst>
          </p:cNvPr>
          <p:cNvSpPr txBox="1"/>
          <p:nvPr/>
        </p:nvSpPr>
        <p:spPr>
          <a:xfrm>
            <a:off x="7721524" y="4799439"/>
            <a:ext cx="1167960" cy="646331"/>
          </a:xfrm>
          <a:prstGeom prst="rect">
            <a:avLst/>
          </a:prstGeom>
          <a:noFill/>
        </p:spPr>
        <p:txBody>
          <a:bodyPr wrap="square" lIns="0" tIns="0" rIns="0" bIns="0" rtlCol="0" anchor="ctr">
            <a:spAutoFit/>
          </a:bodyPr>
          <a:lstStyle/>
          <a:p>
            <a:pPr algn="ctr"/>
            <a:r>
              <a:rPr lang="en-US" sz="1400" b="1" dirty="0">
                <a:solidFill>
                  <a:schemeClr val="tx2"/>
                </a:solidFill>
              </a:rPr>
              <a:t>Construction</a:t>
            </a:r>
          </a:p>
          <a:p>
            <a:pPr algn="ctr"/>
            <a:endParaRPr lang="en-US" sz="1400" b="1" dirty="0">
              <a:solidFill>
                <a:schemeClr val="tx2"/>
              </a:solidFill>
            </a:endParaRPr>
          </a:p>
          <a:p>
            <a:pPr algn="ctr"/>
            <a:endParaRPr lang="en-US" sz="1400" b="1" dirty="0">
              <a:solidFill>
                <a:schemeClr val="tx2"/>
              </a:solidFill>
            </a:endParaRPr>
          </a:p>
        </p:txBody>
      </p:sp>
      <p:sp>
        <p:nvSpPr>
          <p:cNvPr id="39" name="TextBox 38">
            <a:extLst>
              <a:ext uri="{FF2B5EF4-FFF2-40B4-BE49-F238E27FC236}">
                <a16:creationId xmlns:a16="http://schemas.microsoft.com/office/drawing/2014/main" id="{8761B266-6991-416E-B035-BAAB84C367AB}"/>
              </a:ext>
            </a:extLst>
          </p:cNvPr>
          <p:cNvSpPr txBox="1"/>
          <p:nvPr/>
        </p:nvSpPr>
        <p:spPr>
          <a:xfrm>
            <a:off x="8889485" y="4799440"/>
            <a:ext cx="924367" cy="646331"/>
          </a:xfrm>
          <a:prstGeom prst="rect">
            <a:avLst/>
          </a:prstGeom>
          <a:noFill/>
        </p:spPr>
        <p:txBody>
          <a:bodyPr wrap="square" lIns="0" tIns="0" rIns="0" bIns="0" rtlCol="0" anchor="ctr">
            <a:spAutoFit/>
          </a:bodyPr>
          <a:lstStyle/>
          <a:p>
            <a:pPr algn="ctr"/>
            <a:r>
              <a:rPr lang="en-US" sz="1400" b="1" dirty="0">
                <a:solidFill>
                  <a:schemeClr val="tx2"/>
                </a:solidFill>
              </a:rPr>
              <a:t>Closeout</a:t>
            </a:r>
          </a:p>
          <a:p>
            <a:pPr algn="ctr"/>
            <a:endParaRPr lang="en-US" sz="1400" b="1" dirty="0">
              <a:solidFill>
                <a:schemeClr val="tx2"/>
              </a:solidFill>
            </a:endParaRPr>
          </a:p>
          <a:p>
            <a:pPr algn="ctr"/>
            <a:endParaRPr lang="en-US" sz="1400" b="1" dirty="0">
              <a:solidFill>
                <a:schemeClr val="tx2"/>
              </a:solidFill>
            </a:endParaRPr>
          </a:p>
        </p:txBody>
      </p:sp>
      <p:sp>
        <p:nvSpPr>
          <p:cNvPr id="40" name="Flowchart: Connector 39">
            <a:extLst>
              <a:ext uri="{FF2B5EF4-FFF2-40B4-BE49-F238E27FC236}">
                <a16:creationId xmlns:a16="http://schemas.microsoft.com/office/drawing/2014/main" id="{87C22852-1BC2-4420-A637-25175593A61A}"/>
              </a:ext>
            </a:extLst>
          </p:cNvPr>
          <p:cNvSpPr>
            <a:spLocks noChangeAspect="1"/>
          </p:cNvSpPr>
          <p:nvPr/>
        </p:nvSpPr>
        <p:spPr>
          <a:xfrm>
            <a:off x="1020659" y="2384200"/>
            <a:ext cx="265837" cy="26583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pPr algn="ctr"/>
            <a:endParaRPr lang="en-US" sz="1400" dirty="0">
              <a:solidFill>
                <a:schemeClr val="tx1"/>
              </a:solidFill>
            </a:endParaRPr>
          </a:p>
        </p:txBody>
      </p:sp>
      <p:sp>
        <p:nvSpPr>
          <p:cNvPr id="41" name="Flowchart: Connector 40">
            <a:extLst>
              <a:ext uri="{FF2B5EF4-FFF2-40B4-BE49-F238E27FC236}">
                <a16:creationId xmlns:a16="http://schemas.microsoft.com/office/drawing/2014/main" id="{5753FC0F-867B-48F3-8C58-AFDBF1B31543}"/>
              </a:ext>
            </a:extLst>
          </p:cNvPr>
          <p:cNvSpPr>
            <a:spLocks noChangeAspect="1"/>
          </p:cNvSpPr>
          <p:nvPr/>
        </p:nvSpPr>
        <p:spPr>
          <a:xfrm>
            <a:off x="3519776" y="2384200"/>
            <a:ext cx="265837" cy="26583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pPr algn="ctr"/>
            <a:r>
              <a:rPr lang="en-US" sz="1400" b="1" dirty="0">
                <a:solidFill>
                  <a:schemeClr val="bg1"/>
                </a:solidFill>
              </a:rPr>
              <a:t>$</a:t>
            </a:r>
          </a:p>
        </p:txBody>
      </p:sp>
      <p:sp>
        <p:nvSpPr>
          <p:cNvPr id="42" name="Flowchart: Connector 41">
            <a:extLst>
              <a:ext uri="{FF2B5EF4-FFF2-40B4-BE49-F238E27FC236}">
                <a16:creationId xmlns:a16="http://schemas.microsoft.com/office/drawing/2014/main" id="{697EAAD5-F209-48B3-B9B9-6921AF3B61A5}"/>
              </a:ext>
            </a:extLst>
          </p:cNvPr>
          <p:cNvSpPr>
            <a:spLocks noChangeAspect="1"/>
          </p:cNvSpPr>
          <p:nvPr/>
        </p:nvSpPr>
        <p:spPr>
          <a:xfrm>
            <a:off x="3978382" y="2384200"/>
            <a:ext cx="265837" cy="26583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a:t>
            </a:r>
          </a:p>
        </p:txBody>
      </p:sp>
      <p:sp>
        <p:nvSpPr>
          <p:cNvPr id="43" name="Flowchart: Connector 42">
            <a:extLst>
              <a:ext uri="{FF2B5EF4-FFF2-40B4-BE49-F238E27FC236}">
                <a16:creationId xmlns:a16="http://schemas.microsoft.com/office/drawing/2014/main" id="{1269B638-2BC5-4693-BBC2-7E841FC423BC}"/>
              </a:ext>
            </a:extLst>
          </p:cNvPr>
          <p:cNvSpPr>
            <a:spLocks noChangeAspect="1"/>
          </p:cNvSpPr>
          <p:nvPr/>
        </p:nvSpPr>
        <p:spPr>
          <a:xfrm>
            <a:off x="4875435" y="2395094"/>
            <a:ext cx="265837" cy="26583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a:t>
            </a:r>
          </a:p>
        </p:txBody>
      </p:sp>
      <p:sp>
        <p:nvSpPr>
          <p:cNvPr id="44" name="Flowchart: Connector 43">
            <a:extLst>
              <a:ext uri="{FF2B5EF4-FFF2-40B4-BE49-F238E27FC236}">
                <a16:creationId xmlns:a16="http://schemas.microsoft.com/office/drawing/2014/main" id="{1E6C2AE1-0C68-4E73-9BFE-A044ABD68910}"/>
              </a:ext>
            </a:extLst>
          </p:cNvPr>
          <p:cNvSpPr>
            <a:spLocks noChangeAspect="1"/>
          </p:cNvSpPr>
          <p:nvPr/>
        </p:nvSpPr>
        <p:spPr>
          <a:xfrm>
            <a:off x="6762205" y="2392727"/>
            <a:ext cx="265837" cy="26583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a:t>
            </a:r>
          </a:p>
        </p:txBody>
      </p:sp>
      <p:sp>
        <p:nvSpPr>
          <p:cNvPr id="45" name="Flowchart: Connector 44">
            <a:extLst>
              <a:ext uri="{FF2B5EF4-FFF2-40B4-BE49-F238E27FC236}">
                <a16:creationId xmlns:a16="http://schemas.microsoft.com/office/drawing/2014/main" id="{FBB1CA63-BB8E-4649-9295-BEF2438CBB48}"/>
              </a:ext>
            </a:extLst>
          </p:cNvPr>
          <p:cNvSpPr>
            <a:spLocks noChangeAspect="1"/>
          </p:cNvSpPr>
          <p:nvPr/>
        </p:nvSpPr>
        <p:spPr>
          <a:xfrm>
            <a:off x="7329756" y="2392727"/>
            <a:ext cx="265837" cy="26583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rPr>
              <a:t>$</a:t>
            </a:r>
          </a:p>
        </p:txBody>
      </p:sp>
      <p:sp>
        <p:nvSpPr>
          <p:cNvPr id="46" name="Diamond 45">
            <a:extLst>
              <a:ext uri="{FF2B5EF4-FFF2-40B4-BE49-F238E27FC236}">
                <a16:creationId xmlns:a16="http://schemas.microsoft.com/office/drawing/2014/main" id="{79886702-7A82-49A0-AAE2-03D90B062657}"/>
              </a:ext>
            </a:extLst>
          </p:cNvPr>
          <p:cNvSpPr>
            <a:spLocks noChangeAspect="1"/>
          </p:cNvSpPr>
          <p:nvPr/>
        </p:nvSpPr>
        <p:spPr>
          <a:xfrm>
            <a:off x="3273813" y="2698661"/>
            <a:ext cx="265837" cy="265837"/>
          </a:xfrm>
          <a:prstGeom prst="diamon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pPr algn="ctr"/>
            <a:endParaRPr lang="en-US" sz="1400" dirty="0">
              <a:solidFill>
                <a:schemeClr val="tx1"/>
              </a:solidFill>
            </a:endParaRPr>
          </a:p>
        </p:txBody>
      </p:sp>
      <p:sp>
        <p:nvSpPr>
          <p:cNvPr id="47" name="Diamond 46">
            <a:extLst>
              <a:ext uri="{FF2B5EF4-FFF2-40B4-BE49-F238E27FC236}">
                <a16:creationId xmlns:a16="http://schemas.microsoft.com/office/drawing/2014/main" id="{676C6345-FE05-4FB6-BCC9-61BA5A112EB3}"/>
              </a:ext>
            </a:extLst>
          </p:cNvPr>
          <p:cNvSpPr>
            <a:spLocks noChangeAspect="1"/>
          </p:cNvSpPr>
          <p:nvPr/>
        </p:nvSpPr>
        <p:spPr>
          <a:xfrm>
            <a:off x="3845847" y="2689697"/>
            <a:ext cx="265837" cy="265837"/>
          </a:xfrm>
          <a:prstGeom prst="diamon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pPr algn="ctr"/>
            <a:endParaRPr lang="en-US" sz="1400" dirty="0">
              <a:solidFill>
                <a:schemeClr val="tx1"/>
              </a:solidFill>
            </a:endParaRPr>
          </a:p>
        </p:txBody>
      </p:sp>
      <p:sp>
        <p:nvSpPr>
          <p:cNvPr id="48" name="Diamond 47">
            <a:extLst>
              <a:ext uri="{FF2B5EF4-FFF2-40B4-BE49-F238E27FC236}">
                <a16:creationId xmlns:a16="http://schemas.microsoft.com/office/drawing/2014/main" id="{30E4631E-8C59-453D-9B1E-808EB76E9346}"/>
              </a:ext>
            </a:extLst>
          </p:cNvPr>
          <p:cNvSpPr>
            <a:spLocks noChangeAspect="1"/>
          </p:cNvSpPr>
          <p:nvPr/>
        </p:nvSpPr>
        <p:spPr>
          <a:xfrm>
            <a:off x="5241005" y="2689697"/>
            <a:ext cx="265837" cy="265837"/>
          </a:xfrm>
          <a:prstGeom prst="diamon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pPr algn="ctr"/>
            <a:endParaRPr lang="en-US" sz="1400" dirty="0">
              <a:solidFill>
                <a:schemeClr val="tx1"/>
              </a:solidFill>
            </a:endParaRPr>
          </a:p>
        </p:txBody>
      </p:sp>
      <p:sp>
        <p:nvSpPr>
          <p:cNvPr id="49" name="TextBox 48">
            <a:extLst>
              <a:ext uri="{FF2B5EF4-FFF2-40B4-BE49-F238E27FC236}">
                <a16:creationId xmlns:a16="http://schemas.microsoft.com/office/drawing/2014/main" id="{E4808317-A4E8-4035-B422-C55A13FD7091}"/>
              </a:ext>
            </a:extLst>
          </p:cNvPr>
          <p:cNvSpPr txBox="1"/>
          <p:nvPr/>
        </p:nvSpPr>
        <p:spPr>
          <a:xfrm>
            <a:off x="2914641" y="2704565"/>
            <a:ext cx="356837" cy="261610"/>
          </a:xfrm>
          <a:prstGeom prst="rect">
            <a:avLst/>
          </a:prstGeom>
          <a:noFill/>
        </p:spPr>
        <p:txBody>
          <a:bodyPr wrap="square" lIns="0" tIns="0" rIns="0" rtlCol="0" anchor="ctr">
            <a:spAutoFit/>
          </a:bodyPr>
          <a:lstStyle/>
          <a:p>
            <a:r>
              <a:rPr lang="en-US" sz="1400" dirty="0">
                <a:solidFill>
                  <a:schemeClr val="tx1">
                    <a:lumMod val="65000"/>
                    <a:lumOff val="35000"/>
                  </a:schemeClr>
                </a:solidFill>
              </a:rPr>
              <a:t>BOD</a:t>
            </a:r>
          </a:p>
        </p:txBody>
      </p:sp>
      <p:sp>
        <p:nvSpPr>
          <p:cNvPr id="50" name="Content Placeholder 2">
            <a:extLst>
              <a:ext uri="{FF2B5EF4-FFF2-40B4-BE49-F238E27FC236}">
                <a16:creationId xmlns:a16="http://schemas.microsoft.com/office/drawing/2014/main" id="{EDD27CC1-7495-4D55-B68D-0A03914C8411}"/>
              </a:ext>
            </a:extLst>
          </p:cNvPr>
          <p:cNvSpPr txBox="1">
            <a:spLocks/>
          </p:cNvSpPr>
          <p:nvPr/>
        </p:nvSpPr>
        <p:spPr>
          <a:xfrm rot="16200000">
            <a:off x="442602" y="1445681"/>
            <a:ext cx="1418841" cy="257806"/>
          </a:xfrm>
          <a:prstGeom prst="rect">
            <a:avLst/>
          </a:prstGeom>
        </p:spPr>
        <p:txBody>
          <a:bodyPr wrap="none" lIns="0" tIns="0" rIns="0" bIns="0"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en-US" sz="1400" dirty="0">
                <a:solidFill>
                  <a:schemeClr val="tx1">
                    <a:lumMod val="65000"/>
                    <a:lumOff val="35000"/>
                  </a:schemeClr>
                </a:solidFill>
              </a:rPr>
              <a:t>Submit SOI</a:t>
            </a:r>
          </a:p>
        </p:txBody>
      </p:sp>
      <p:sp>
        <p:nvSpPr>
          <p:cNvPr id="51" name="TextBox 50">
            <a:extLst>
              <a:ext uri="{FF2B5EF4-FFF2-40B4-BE49-F238E27FC236}">
                <a16:creationId xmlns:a16="http://schemas.microsoft.com/office/drawing/2014/main" id="{BDC3C12B-9FA7-4BEE-AF44-DF81023789AD}"/>
              </a:ext>
            </a:extLst>
          </p:cNvPr>
          <p:cNvSpPr txBox="1"/>
          <p:nvPr/>
        </p:nvSpPr>
        <p:spPr>
          <a:xfrm rot="16200000">
            <a:off x="2206230" y="1829422"/>
            <a:ext cx="1075615" cy="215444"/>
          </a:xfrm>
          <a:prstGeom prst="rect">
            <a:avLst/>
          </a:prstGeom>
          <a:noFill/>
        </p:spPr>
        <p:txBody>
          <a:bodyPr wrap="none" lIns="0" tIns="0" rIns="0" bIns="0" rtlCol="0" anchor="ctr">
            <a:spAutoFit/>
          </a:bodyPr>
          <a:lstStyle>
            <a:defPPr>
              <a:defRPr lang="en-US"/>
            </a:defPPr>
            <a:lvl1pPr algn="r">
              <a:defRPr sz="1200" b="1">
                <a:solidFill>
                  <a:schemeClr val="tx1">
                    <a:lumMod val="65000"/>
                    <a:lumOff val="35000"/>
                  </a:schemeClr>
                </a:solidFill>
                <a:latin typeface="Myriad Pro" pitchFamily="34" charset="0"/>
              </a:defRPr>
            </a:lvl1pPr>
          </a:lstStyle>
          <a:p>
            <a:pPr algn="l" defTabSz="914377">
              <a:defRPr/>
            </a:pPr>
            <a:r>
              <a:rPr lang="en-US" sz="1400" b="0" kern="0" dirty="0">
                <a:latin typeface="+mn-lt"/>
              </a:rPr>
              <a:t>OPM Selection</a:t>
            </a:r>
          </a:p>
        </p:txBody>
      </p:sp>
      <p:sp>
        <p:nvSpPr>
          <p:cNvPr id="52" name="TextBox 51">
            <a:extLst>
              <a:ext uri="{FF2B5EF4-FFF2-40B4-BE49-F238E27FC236}">
                <a16:creationId xmlns:a16="http://schemas.microsoft.com/office/drawing/2014/main" id="{4E326FF8-59F1-463F-B176-B278448825CC}"/>
              </a:ext>
            </a:extLst>
          </p:cNvPr>
          <p:cNvSpPr txBox="1"/>
          <p:nvPr/>
        </p:nvSpPr>
        <p:spPr>
          <a:xfrm rot="16200000">
            <a:off x="2442417" y="1694273"/>
            <a:ext cx="1354538" cy="215444"/>
          </a:xfrm>
          <a:prstGeom prst="rect">
            <a:avLst/>
          </a:prstGeom>
          <a:noFill/>
        </p:spPr>
        <p:txBody>
          <a:bodyPr wrap="none" lIns="0" tIns="0" rIns="0" bIns="0" rtlCol="0" anchor="ctr">
            <a:spAutoFit/>
          </a:bodyPr>
          <a:lstStyle>
            <a:defPPr>
              <a:defRPr lang="en-US"/>
            </a:defPPr>
            <a:lvl1pPr algn="r">
              <a:defRPr sz="1200" b="1">
                <a:solidFill>
                  <a:schemeClr val="tx1">
                    <a:lumMod val="65000"/>
                    <a:lumOff val="35000"/>
                  </a:schemeClr>
                </a:solidFill>
                <a:latin typeface="Myriad Pro" pitchFamily="34" charset="0"/>
              </a:defRPr>
            </a:lvl1pPr>
          </a:lstStyle>
          <a:p>
            <a:pPr algn="l" defTabSz="914377">
              <a:defRPr/>
            </a:pPr>
            <a:r>
              <a:rPr lang="en-US" sz="1400" b="0" kern="0" dirty="0">
                <a:latin typeface="+mn-lt"/>
              </a:rPr>
              <a:t>Designer Selection</a:t>
            </a:r>
          </a:p>
        </p:txBody>
      </p:sp>
      <p:sp>
        <p:nvSpPr>
          <p:cNvPr id="53" name="TextBox 52">
            <a:extLst>
              <a:ext uri="{FF2B5EF4-FFF2-40B4-BE49-F238E27FC236}">
                <a16:creationId xmlns:a16="http://schemas.microsoft.com/office/drawing/2014/main" id="{60DF5963-B8C7-48B6-A759-44631F104C7B}"/>
              </a:ext>
            </a:extLst>
          </p:cNvPr>
          <p:cNvSpPr txBox="1"/>
          <p:nvPr/>
        </p:nvSpPr>
        <p:spPr>
          <a:xfrm rot="16200000">
            <a:off x="3217145" y="1778509"/>
            <a:ext cx="852798" cy="215444"/>
          </a:xfrm>
          <a:prstGeom prst="rect">
            <a:avLst/>
          </a:prstGeom>
          <a:noFill/>
        </p:spPr>
        <p:txBody>
          <a:bodyPr wrap="none" lIns="0" tIns="0" rIns="0" bIns="0" rtlCol="0" anchor="ctr">
            <a:spAutoFit/>
          </a:bodyPr>
          <a:lstStyle>
            <a:defPPr>
              <a:defRPr lang="en-US"/>
            </a:defPPr>
            <a:lvl1pPr algn="r">
              <a:defRPr sz="1200" b="1">
                <a:solidFill>
                  <a:schemeClr val="tx1">
                    <a:lumMod val="65000"/>
                    <a:lumOff val="35000"/>
                  </a:schemeClr>
                </a:solidFill>
                <a:latin typeface="Myriad Pro" pitchFamily="34" charset="0"/>
              </a:defRPr>
            </a:lvl1pPr>
          </a:lstStyle>
          <a:p>
            <a:pPr algn="l" defTabSz="914377">
              <a:defRPr/>
            </a:pPr>
            <a:r>
              <a:rPr lang="en-US" sz="1400" b="0" kern="0" dirty="0">
                <a:latin typeface="+mn-lt"/>
              </a:rPr>
              <a:t>Submit PDP</a:t>
            </a:r>
          </a:p>
        </p:txBody>
      </p:sp>
      <p:sp>
        <p:nvSpPr>
          <p:cNvPr id="54" name="TextBox 53">
            <a:extLst>
              <a:ext uri="{FF2B5EF4-FFF2-40B4-BE49-F238E27FC236}">
                <a16:creationId xmlns:a16="http://schemas.microsoft.com/office/drawing/2014/main" id="{7D85689E-7D83-4E2C-B50F-6F5ECAD8B550}"/>
              </a:ext>
            </a:extLst>
          </p:cNvPr>
          <p:cNvSpPr txBox="1"/>
          <p:nvPr/>
        </p:nvSpPr>
        <p:spPr>
          <a:xfrm rot="16200000">
            <a:off x="3688122" y="1787635"/>
            <a:ext cx="828753" cy="215444"/>
          </a:xfrm>
          <a:prstGeom prst="rect">
            <a:avLst/>
          </a:prstGeom>
          <a:noFill/>
        </p:spPr>
        <p:txBody>
          <a:bodyPr wrap="none" lIns="0" tIns="0" rIns="0" bIns="0" rtlCol="0" anchor="ctr">
            <a:spAutoFit/>
          </a:bodyPr>
          <a:lstStyle>
            <a:defPPr>
              <a:defRPr lang="en-US"/>
            </a:defPPr>
            <a:lvl1pPr algn="r">
              <a:defRPr sz="1200" b="1">
                <a:solidFill>
                  <a:schemeClr val="tx1">
                    <a:lumMod val="65000"/>
                    <a:lumOff val="35000"/>
                  </a:schemeClr>
                </a:solidFill>
                <a:latin typeface="Myriad Pro" pitchFamily="34" charset="0"/>
              </a:defRPr>
            </a:lvl1pPr>
          </a:lstStyle>
          <a:p>
            <a:pPr algn="l" defTabSz="914377">
              <a:defRPr/>
            </a:pPr>
            <a:r>
              <a:rPr lang="en-US" sz="1400" b="0" kern="0" dirty="0">
                <a:latin typeface="+mn-lt"/>
              </a:rPr>
              <a:t>Submit PSR</a:t>
            </a:r>
          </a:p>
        </p:txBody>
      </p:sp>
      <p:sp>
        <p:nvSpPr>
          <p:cNvPr id="55" name="TextBox 54">
            <a:extLst>
              <a:ext uri="{FF2B5EF4-FFF2-40B4-BE49-F238E27FC236}">
                <a16:creationId xmlns:a16="http://schemas.microsoft.com/office/drawing/2014/main" id="{CB6755DC-7DE2-4403-AB71-3DF4EBFE59A4}"/>
              </a:ext>
            </a:extLst>
          </p:cNvPr>
          <p:cNvSpPr txBox="1"/>
          <p:nvPr/>
        </p:nvSpPr>
        <p:spPr>
          <a:xfrm rot="16200000">
            <a:off x="4310844" y="1521219"/>
            <a:ext cx="1386598" cy="215444"/>
          </a:xfrm>
          <a:prstGeom prst="rect">
            <a:avLst/>
          </a:prstGeom>
          <a:noFill/>
        </p:spPr>
        <p:txBody>
          <a:bodyPr wrap="none" lIns="0" tIns="0" rIns="0" bIns="0" rtlCol="0" anchor="ctr">
            <a:spAutoFit/>
          </a:bodyPr>
          <a:lstStyle>
            <a:defPPr>
              <a:defRPr lang="en-US"/>
            </a:defPPr>
            <a:lvl1pPr algn="r">
              <a:defRPr sz="1200" b="1">
                <a:solidFill>
                  <a:schemeClr val="tx1">
                    <a:lumMod val="65000"/>
                    <a:lumOff val="35000"/>
                  </a:schemeClr>
                </a:solidFill>
                <a:latin typeface="Myriad Pro" pitchFamily="34" charset="0"/>
              </a:defRPr>
            </a:lvl1pPr>
          </a:lstStyle>
          <a:p>
            <a:pPr algn="l" defTabSz="914377">
              <a:defRPr/>
            </a:pPr>
            <a:r>
              <a:rPr lang="en-US" sz="1400" b="0" kern="0" dirty="0">
                <a:latin typeface="+mn-lt"/>
              </a:rPr>
              <a:t>Submit SD Package</a:t>
            </a:r>
          </a:p>
        </p:txBody>
      </p:sp>
      <p:sp>
        <p:nvSpPr>
          <p:cNvPr id="56" name="TextBox 55">
            <a:extLst>
              <a:ext uri="{FF2B5EF4-FFF2-40B4-BE49-F238E27FC236}">
                <a16:creationId xmlns:a16="http://schemas.microsoft.com/office/drawing/2014/main" id="{D0A1589D-4830-487B-BB7C-20B3A94CE0AA}"/>
              </a:ext>
            </a:extLst>
          </p:cNvPr>
          <p:cNvSpPr txBox="1"/>
          <p:nvPr/>
        </p:nvSpPr>
        <p:spPr>
          <a:xfrm rot="16200000">
            <a:off x="6184998" y="1512582"/>
            <a:ext cx="1415452" cy="215444"/>
          </a:xfrm>
          <a:prstGeom prst="rect">
            <a:avLst/>
          </a:prstGeom>
          <a:noFill/>
        </p:spPr>
        <p:txBody>
          <a:bodyPr wrap="none" lIns="0" tIns="0" rIns="0" bIns="0" rtlCol="0" anchor="ctr">
            <a:spAutoFit/>
          </a:bodyPr>
          <a:lstStyle>
            <a:defPPr>
              <a:defRPr lang="en-US"/>
            </a:defPPr>
            <a:lvl1pPr algn="r">
              <a:defRPr sz="1200" b="1">
                <a:solidFill>
                  <a:schemeClr val="tx1">
                    <a:lumMod val="65000"/>
                    <a:lumOff val="35000"/>
                  </a:schemeClr>
                </a:solidFill>
                <a:latin typeface="Myriad Pro" pitchFamily="34" charset="0"/>
              </a:defRPr>
            </a:lvl1pPr>
          </a:lstStyle>
          <a:p>
            <a:pPr algn="l" defTabSz="914377">
              <a:defRPr/>
            </a:pPr>
            <a:r>
              <a:rPr lang="en-US" sz="1400" b="0" kern="0" dirty="0">
                <a:latin typeface="+mn-lt"/>
              </a:rPr>
              <a:t>Submit DD Package</a:t>
            </a:r>
          </a:p>
        </p:txBody>
      </p:sp>
      <p:sp>
        <p:nvSpPr>
          <p:cNvPr id="57" name="TextBox 56">
            <a:extLst>
              <a:ext uri="{FF2B5EF4-FFF2-40B4-BE49-F238E27FC236}">
                <a16:creationId xmlns:a16="http://schemas.microsoft.com/office/drawing/2014/main" id="{9B51A6CE-9E5C-43A2-8FCD-B080281C1F52}"/>
              </a:ext>
            </a:extLst>
          </p:cNvPr>
          <p:cNvSpPr txBox="1"/>
          <p:nvPr/>
        </p:nvSpPr>
        <p:spPr>
          <a:xfrm rot="16200000">
            <a:off x="6764912" y="1510348"/>
            <a:ext cx="1401025" cy="215444"/>
          </a:xfrm>
          <a:prstGeom prst="rect">
            <a:avLst/>
          </a:prstGeom>
          <a:noFill/>
        </p:spPr>
        <p:txBody>
          <a:bodyPr wrap="none" lIns="0" tIns="0" rIns="0" bIns="0" rtlCol="0" anchor="ctr">
            <a:spAutoFit/>
          </a:bodyPr>
          <a:lstStyle>
            <a:defPPr>
              <a:defRPr lang="en-US"/>
            </a:defPPr>
            <a:lvl1pPr algn="r">
              <a:defRPr sz="1200" b="1">
                <a:solidFill>
                  <a:schemeClr val="tx1">
                    <a:lumMod val="65000"/>
                    <a:lumOff val="35000"/>
                  </a:schemeClr>
                </a:solidFill>
                <a:latin typeface="Myriad Pro" pitchFamily="34" charset="0"/>
              </a:defRPr>
            </a:lvl1pPr>
          </a:lstStyle>
          <a:p>
            <a:pPr algn="l" defTabSz="914377">
              <a:defRPr/>
            </a:pPr>
            <a:r>
              <a:rPr lang="en-US" sz="1400" b="0" kern="0" dirty="0">
                <a:latin typeface="+mn-lt"/>
              </a:rPr>
              <a:t>Submit CD Package</a:t>
            </a:r>
          </a:p>
        </p:txBody>
      </p:sp>
      <p:cxnSp>
        <p:nvCxnSpPr>
          <p:cNvPr id="58" name="Straight Arrow Connector 57">
            <a:extLst>
              <a:ext uri="{FF2B5EF4-FFF2-40B4-BE49-F238E27FC236}">
                <a16:creationId xmlns:a16="http://schemas.microsoft.com/office/drawing/2014/main" id="{D195F1FE-020B-48D0-BBBA-D9B14AC81958}"/>
              </a:ext>
            </a:extLst>
          </p:cNvPr>
          <p:cNvCxnSpPr>
            <a:cxnSpLocks/>
            <a:stCxn id="25" idx="1"/>
            <a:endCxn id="25" idx="3"/>
          </p:cNvCxnSpPr>
          <p:nvPr/>
        </p:nvCxnSpPr>
        <p:spPr>
          <a:xfrm>
            <a:off x="1349069" y="2027162"/>
            <a:ext cx="1151276" cy="0"/>
          </a:xfrm>
          <a:prstGeom prst="straightConnector1">
            <a:avLst/>
          </a:prstGeom>
          <a:ln w="38100" cap="flat">
            <a:solidFill>
              <a:schemeClr val="accent1"/>
            </a:solidFill>
            <a:bevel/>
            <a:headEnd type="oval" w="med" len="med"/>
            <a:tailEnd type="stealth"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BF262F70-C5DE-4F15-9274-82699B1C3C38}"/>
              </a:ext>
            </a:extLst>
          </p:cNvPr>
          <p:cNvSpPr txBox="1"/>
          <p:nvPr/>
        </p:nvSpPr>
        <p:spPr>
          <a:xfrm>
            <a:off x="5697600" y="1790940"/>
            <a:ext cx="911560" cy="488160"/>
          </a:xfrm>
          <a:prstGeom prst="rect">
            <a:avLst/>
          </a:prstGeom>
          <a:noFill/>
        </p:spPr>
        <p:txBody>
          <a:bodyPr wrap="square" lIns="0" tIns="91440" rIns="0" bIns="0" rtlCol="0" anchor="ctr">
            <a:noAutofit/>
          </a:bodyPr>
          <a:lstStyle>
            <a:defPPr>
              <a:defRPr lang="en-US"/>
            </a:defPPr>
            <a:lvl1pPr algn="ctr">
              <a:defRPr sz="1400">
                <a:solidFill>
                  <a:schemeClr val="tx1">
                    <a:lumMod val="65000"/>
                    <a:lumOff val="35000"/>
                  </a:schemeClr>
                </a:solidFill>
              </a:defRPr>
            </a:lvl1pPr>
          </a:lstStyle>
          <a:p>
            <a:endParaRPr lang="en-US" dirty="0"/>
          </a:p>
          <a:p>
            <a:r>
              <a:rPr lang="en-US" dirty="0"/>
              <a:t>120 days</a:t>
            </a:r>
          </a:p>
        </p:txBody>
      </p:sp>
      <p:cxnSp>
        <p:nvCxnSpPr>
          <p:cNvPr id="60" name="Straight Arrow Connector 59">
            <a:extLst>
              <a:ext uri="{FF2B5EF4-FFF2-40B4-BE49-F238E27FC236}">
                <a16:creationId xmlns:a16="http://schemas.microsoft.com/office/drawing/2014/main" id="{4C52356E-EBB1-4008-966E-E824C060FB39}"/>
              </a:ext>
            </a:extLst>
          </p:cNvPr>
          <p:cNvCxnSpPr>
            <a:cxnSpLocks/>
            <a:stCxn id="59" idx="1"/>
            <a:endCxn id="59" idx="3"/>
          </p:cNvCxnSpPr>
          <p:nvPr/>
        </p:nvCxnSpPr>
        <p:spPr>
          <a:xfrm>
            <a:off x="5697600" y="2035020"/>
            <a:ext cx="911560" cy="0"/>
          </a:xfrm>
          <a:prstGeom prst="straightConnector1">
            <a:avLst/>
          </a:prstGeom>
          <a:ln w="38100" cap="flat">
            <a:solidFill>
              <a:schemeClr val="accent1"/>
            </a:solidFill>
            <a:bevel/>
            <a:headEnd type="oval" w="med" len="med"/>
            <a:tailEnd type="stealth"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7E8D134-122F-448A-A717-FA9DCEAA32EE}"/>
              </a:ext>
            </a:extLst>
          </p:cNvPr>
          <p:cNvCxnSpPr>
            <a:cxnSpLocks/>
          </p:cNvCxnSpPr>
          <p:nvPr/>
        </p:nvCxnSpPr>
        <p:spPr>
          <a:xfrm flipV="1">
            <a:off x="3659708" y="5368445"/>
            <a:ext cx="0" cy="635993"/>
          </a:xfrm>
          <a:prstGeom prst="straightConnector1">
            <a:avLst/>
          </a:prstGeom>
          <a:ln w="22225" cap="flat">
            <a:solidFill>
              <a:schemeClr val="tx2"/>
            </a:solidFill>
            <a:beve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3090633-E0BD-49A2-BEFD-DC56D6822482}"/>
              </a:ext>
            </a:extLst>
          </p:cNvPr>
          <p:cNvSpPr txBox="1"/>
          <p:nvPr/>
        </p:nvSpPr>
        <p:spPr>
          <a:xfrm>
            <a:off x="6151961" y="2955536"/>
            <a:ext cx="2113604" cy="155727"/>
          </a:xfrm>
          <a:prstGeom prst="rect">
            <a:avLst/>
          </a:prstGeom>
          <a:noFill/>
        </p:spPr>
        <p:txBody>
          <a:bodyPr wrap="square" lIns="0" tIns="0" rIns="0" bIns="0" rtlCol="0" anchor="ctr">
            <a:noAutofit/>
          </a:bodyPr>
          <a:lstStyle>
            <a:defPPr>
              <a:defRPr lang="en-US"/>
            </a:defPPr>
            <a:lvl1pPr algn="ctr">
              <a:defRPr sz="1400">
                <a:solidFill>
                  <a:schemeClr val="tx1">
                    <a:lumMod val="65000"/>
                    <a:lumOff val="35000"/>
                  </a:schemeClr>
                </a:solidFill>
              </a:defRPr>
            </a:lvl1pPr>
          </a:lstStyle>
          <a:p>
            <a:r>
              <a:rPr lang="en-US" b="1" dirty="0">
                <a:solidFill>
                  <a:schemeClr val="accent1"/>
                </a:solidFill>
              </a:rPr>
              <a:t>COMMUNITY MEETINGS</a:t>
            </a:r>
          </a:p>
        </p:txBody>
      </p:sp>
      <p:cxnSp>
        <p:nvCxnSpPr>
          <p:cNvPr id="63" name="Straight Connector 62">
            <a:extLst>
              <a:ext uri="{FF2B5EF4-FFF2-40B4-BE49-F238E27FC236}">
                <a16:creationId xmlns:a16="http://schemas.microsoft.com/office/drawing/2014/main" id="{B4806685-2187-435E-9AE1-2A22FBA98ABE}"/>
              </a:ext>
            </a:extLst>
          </p:cNvPr>
          <p:cNvCxnSpPr>
            <a:cxnSpLocks/>
          </p:cNvCxnSpPr>
          <p:nvPr/>
        </p:nvCxnSpPr>
        <p:spPr>
          <a:xfrm flipH="1">
            <a:off x="4316638" y="2392727"/>
            <a:ext cx="6522" cy="4404979"/>
          </a:xfrm>
          <a:prstGeom prst="line">
            <a:avLst/>
          </a:prstGeom>
          <a:ln w="15875" cap="rnd">
            <a:solidFill>
              <a:schemeClr val="tx2"/>
            </a:solidFill>
            <a:prstDash val="lgDash"/>
            <a:round/>
          </a:ln>
        </p:spPr>
        <p:style>
          <a:lnRef idx="1">
            <a:schemeClr val="accent1"/>
          </a:lnRef>
          <a:fillRef idx="0">
            <a:schemeClr val="accent1"/>
          </a:fillRef>
          <a:effectRef idx="0">
            <a:schemeClr val="accent1"/>
          </a:effectRef>
          <a:fontRef idx="minor">
            <a:schemeClr val="tx1"/>
          </a:fontRef>
        </p:style>
      </p:cxnSp>
      <p:sp>
        <p:nvSpPr>
          <p:cNvPr id="64" name="Diamond 63">
            <a:extLst>
              <a:ext uri="{FF2B5EF4-FFF2-40B4-BE49-F238E27FC236}">
                <a16:creationId xmlns:a16="http://schemas.microsoft.com/office/drawing/2014/main" id="{D831FCDF-FB2A-46BA-A692-B0A2BA507593}"/>
              </a:ext>
            </a:extLst>
          </p:cNvPr>
          <p:cNvSpPr>
            <a:spLocks noChangeAspect="1"/>
          </p:cNvSpPr>
          <p:nvPr/>
        </p:nvSpPr>
        <p:spPr>
          <a:xfrm>
            <a:off x="4191575" y="2691755"/>
            <a:ext cx="265837" cy="265837"/>
          </a:xfrm>
          <a:prstGeom prst="diamon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pPr algn="ctr"/>
            <a:endParaRPr lang="en-US" sz="1400" dirty="0">
              <a:solidFill>
                <a:schemeClr val="tx1"/>
              </a:solidFill>
            </a:endParaRPr>
          </a:p>
        </p:txBody>
      </p:sp>
      <p:cxnSp>
        <p:nvCxnSpPr>
          <p:cNvPr id="65" name="Straight Connector 64">
            <a:extLst>
              <a:ext uri="{FF2B5EF4-FFF2-40B4-BE49-F238E27FC236}">
                <a16:creationId xmlns:a16="http://schemas.microsoft.com/office/drawing/2014/main" id="{9E20BEDC-5A03-41DD-992A-7A62A9496515}"/>
              </a:ext>
            </a:extLst>
          </p:cNvPr>
          <p:cNvCxnSpPr>
            <a:cxnSpLocks/>
          </p:cNvCxnSpPr>
          <p:nvPr/>
        </p:nvCxnSpPr>
        <p:spPr>
          <a:xfrm flipH="1">
            <a:off x="5687288" y="2392727"/>
            <a:ext cx="6824" cy="4393382"/>
          </a:xfrm>
          <a:prstGeom prst="line">
            <a:avLst/>
          </a:prstGeom>
          <a:ln w="15875" cap="rnd">
            <a:solidFill>
              <a:schemeClr val="tx2"/>
            </a:solidFill>
            <a:prstDash val="lgDash"/>
            <a:round/>
          </a:ln>
        </p:spPr>
        <p:style>
          <a:lnRef idx="1">
            <a:schemeClr val="accent1"/>
          </a:lnRef>
          <a:fillRef idx="0">
            <a:schemeClr val="accent1"/>
          </a:fillRef>
          <a:effectRef idx="0">
            <a:schemeClr val="accent1"/>
          </a:effectRef>
          <a:fontRef idx="minor">
            <a:schemeClr val="tx1"/>
          </a:fontRef>
        </p:style>
      </p:cxnSp>
      <p:sp>
        <p:nvSpPr>
          <p:cNvPr id="66" name="Diamond 65">
            <a:extLst>
              <a:ext uri="{FF2B5EF4-FFF2-40B4-BE49-F238E27FC236}">
                <a16:creationId xmlns:a16="http://schemas.microsoft.com/office/drawing/2014/main" id="{1CC1BFDF-CC1E-44DD-906D-FB80FDD8337A}"/>
              </a:ext>
            </a:extLst>
          </p:cNvPr>
          <p:cNvSpPr>
            <a:spLocks noChangeAspect="1"/>
          </p:cNvSpPr>
          <p:nvPr/>
        </p:nvSpPr>
        <p:spPr>
          <a:xfrm>
            <a:off x="5562088" y="2689699"/>
            <a:ext cx="265837" cy="265837"/>
          </a:xfrm>
          <a:prstGeom prst="diamond">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nchorCtr="0">
            <a:noAutofit/>
          </a:bodyPr>
          <a:lstStyle/>
          <a:p>
            <a:pPr algn="ctr"/>
            <a:endParaRPr lang="en-US" sz="1400" dirty="0">
              <a:solidFill>
                <a:schemeClr val="tx1"/>
              </a:solidFill>
            </a:endParaRPr>
          </a:p>
        </p:txBody>
      </p:sp>
      <p:cxnSp>
        <p:nvCxnSpPr>
          <p:cNvPr id="67" name="Straight Arrow Connector 66">
            <a:extLst>
              <a:ext uri="{FF2B5EF4-FFF2-40B4-BE49-F238E27FC236}">
                <a16:creationId xmlns:a16="http://schemas.microsoft.com/office/drawing/2014/main" id="{F80EA7CC-04C9-4A7E-A7D7-249833070F18}"/>
              </a:ext>
            </a:extLst>
          </p:cNvPr>
          <p:cNvCxnSpPr>
            <a:cxnSpLocks/>
          </p:cNvCxnSpPr>
          <p:nvPr/>
        </p:nvCxnSpPr>
        <p:spPr>
          <a:xfrm>
            <a:off x="3421575" y="3194414"/>
            <a:ext cx="5578726" cy="0"/>
          </a:xfrm>
          <a:prstGeom prst="straightConnector1">
            <a:avLst/>
          </a:prstGeom>
          <a:solidFill>
            <a:schemeClr val="bg2"/>
          </a:solidFill>
          <a:ln w="44450" cap="flat">
            <a:solidFill>
              <a:schemeClr val="accent1"/>
            </a:solidFill>
            <a:bevel/>
            <a:headEnd type="oval" w="med" len="med"/>
            <a:tailEnd type="stealth" w="lg" len="lg"/>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4EB96B35-D84C-4166-AC9D-C1F525DF7E00}"/>
              </a:ext>
            </a:extLst>
          </p:cNvPr>
          <p:cNvSpPr txBox="1"/>
          <p:nvPr/>
        </p:nvSpPr>
        <p:spPr>
          <a:xfrm>
            <a:off x="5876056" y="2701364"/>
            <a:ext cx="404288" cy="261610"/>
          </a:xfrm>
          <a:prstGeom prst="rect">
            <a:avLst/>
          </a:prstGeom>
          <a:noFill/>
        </p:spPr>
        <p:txBody>
          <a:bodyPr wrap="square" lIns="0" tIns="0" rIns="0" rtlCol="0" anchor="ctr">
            <a:spAutoFit/>
          </a:bodyPr>
          <a:lstStyle/>
          <a:p>
            <a:r>
              <a:rPr lang="en-US" sz="1400" dirty="0">
                <a:solidFill>
                  <a:schemeClr val="tx1">
                    <a:lumMod val="65000"/>
                    <a:lumOff val="35000"/>
                  </a:schemeClr>
                </a:solidFill>
              </a:rPr>
              <a:t>BOD</a:t>
            </a:r>
          </a:p>
        </p:txBody>
      </p:sp>
      <p:cxnSp>
        <p:nvCxnSpPr>
          <p:cNvPr id="81" name="Straight Connector 80">
            <a:extLst>
              <a:ext uri="{FF2B5EF4-FFF2-40B4-BE49-F238E27FC236}">
                <a16:creationId xmlns:a16="http://schemas.microsoft.com/office/drawing/2014/main" id="{0DD45D34-9AC5-44E4-9908-A770B08977DD}"/>
              </a:ext>
            </a:extLst>
          </p:cNvPr>
          <p:cNvCxnSpPr/>
          <p:nvPr/>
        </p:nvCxnSpPr>
        <p:spPr>
          <a:xfrm>
            <a:off x="245588" y="832516"/>
            <a:ext cx="731520" cy="0"/>
          </a:xfrm>
          <a:prstGeom prst="line">
            <a:avLst/>
          </a:prstGeom>
          <a:ln w="38100">
            <a:solidFill>
              <a:srgbClr val="E820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17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A2FE2BD-F6F7-2036-33CB-33904B4A923D}"/>
              </a:ext>
            </a:extLst>
          </p:cNvPr>
          <p:cNvSpPr txBox="1"/>
          <p:nvPr/>
        </p:nvSpPr>
        <p:spPr>
          <a:xfrm>
            <a:off x="526073" y="466578"/>
            <a:ext cx="11139854" cy="930447"/>
          </a:xfrm>
          <a:prstGeom prst="rect">
            <a:avLst/>
          </a:prstGeom>
        </p:spPr>
        <p:txBody>
          <a:bodyPr vert="horz" lIns="91440" tIns="45720" rIns="91440" bIns="45720" rtlCol="0" anchor="b" anchorCtr="0">
            <a:normAutofit/>
          </a:bodyPr>
          <a:lstStyle>
            <a:defPPr>
              <a:defRPr lang="en-US"/>
            </a:defPPr>
            <a:lvl1pPr algn="r">
              <a:defRPr sz="4000" spc="200">
                <a:solidFill>
                  <a:schemeClr val="tx1">
                    <a:lumMod val="75000"/>
                    <a:lumOff val="25000"/>
                  </a:schemeClr>
                </a:solidFill>
                <a:latin typeface="Impact" panose="020B0806030902050204" pitchFamily="34" charset="0"/>
                <a:ea typeface="Adobe Fan Heiti Std B" panose="020B0700000000000000" pitchFamily="34" charset="-128"/>
                <a:cs typeface="Microsoft Sans Serif" panose="020B0604020202020204" pitchFamily="34" charset="0"/>
              </a:defRPr>
            </a:lvl1pPr>
          </a:lstStyle>
          <a:p>
            <a:pPr algn="ctr">
              <a:lnSpc>
                <a:spcPct val="90000"/>
              </a:lnSpc>
              <a:spcBef>
                <a:spcPct val="0"/>
              </a:spcBef>
              <a:spcAft>
                <a:spcPts val="600"/>
              </a:spcAft>
              <a:defRPr/>
            </a:pPr>
            <a:r>
              <a:rPr lang="en-US" sz="5400" b="1" kern="1200">
                <a:solidFill>
                  <a:srgbClr val="FFFFFF"/>
                </a:solidFill>
                <a:latin typeface="+mj-lt"/>
                <a:ea typeface="+mj-ea"/>
                <a:cs typeface="+mj-cs"/>
              </a:rPr>
              <a:t>CMS MSBA Module Schedule</a:t>
            </a:r>
            <a:endParaRPr lang="en-US" sz="5400" b="1" kern="1200" spc="0">
              <a:solidFill>
                <a:srgbClr val="FFFFFF"/>
              </a:solidFill>
              <a:latin typeface="+mj-lt"/>
              <a:ea typeface="+mj-ea"/>
              <a:cs typeface="+mj-cs"/>
            </a:endParaRPr>
          </a:p>
        </p:txBody>
      </p:sp>
      <p:cxnSp>
        <p:nvCxnSpPr>
          <p:cNvPr id="23" name="Straight Connector 2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6" name="Picture 15" descr="Timeline&#10;&#10;Description automatically generated">
            <a:extLst>
              <a:ext uri="{FF2B5EF4-FFF2-40B4-BE49-F238E27FC236}">
                <a16:creationId xmlns:a16="http://schemas.microsoft.com/office/drawing/2014/main" id="{25D32615-5AEB-6179-31D4-6B018FA7F94E}"/>
              </a:ext>
            </a:extLst>
          </p:cNvPr>
          <p:cNvPicPr>
            <a:picLocks noChangeAspect="1"/>
          </p:cNvPicPr>
          <p:nvPr/>
        </p:nvPicPr>
        <p:blipFill rotWithShape="1">
          <a:blip r:embed="rId3" cstate="print">
            <a:extLst>
              <a:ext uri="{28A0092B-C50C-407E-A947-70E740481C1C}">
                <a14:useLocalDpi xmlns:a14="http://schemas.microsoft.com/office/drawing/2010/main"/>
              </a:ext>
            </a:extLst>
          </a:blip>
          <a:stretch/>
        </p:blipFill>
        <p:spPr>
          <a:xfrm>
            <a:off x="320040" y="3511334"/>
            <a:ext cx="11496821" cy="1994791"/>
          </a:xfrm>
          <a:prstGeom prst="rect">
            <a:avLst/>
          </a:prstGeom>
        </p:spPr>
      </p:pic>
    </p:spTree>
    <p:extLst>
      <p:ext uri="{BB962C8B-B14F-4D97-AF65-F5344CB8AC3E}">
        <p14:creationId xmlns:p14="http://schemas.microsoft.com/office/powerpoint/2010/main" val="411750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7AE1-B068-9A43-F88E-85B0AA37AA66}"/>
              </a:ext>
            </a:extLst>
          </p:cNvPr>
          <p:cNvSpPr>
            <a:spLocks noGrp="1"/>
          </p:cNvSpPr>
          <p:nvPr>
            <p:ph type="title"/>
          </p:nvPr>
        </p:nvSpPr>
        <p:spPr/>
        <p:txBody>
          <a:bodyPr/>
          <a:lstStyle/>
          <a:p>
            <a:r>
              <a:rPr lang="en-US" dirty="0"/>
              <a:t>Regular SBC Meetings</a:t>
            </a:r>
          </a:p>
        </p:txBody>
      </p:sp>
      <p:pic>
        <p:nvPicPr>
          <p:cNvPr id="1032" name="Picture 8">
            <a:extLst>
              <a:ext uri="{FF2B5EF4-FFF2-40B4-BE49-F238E27FC236}">
                <a16:creationId xmlns:a16="http://schemas.microsoft.com/office/drawing/2014/main" id="{6F751484-1031-0DA9-7955-B279FD682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6" y="2028760"/>
            <a:ext cx="4039362" cy="30609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EE8DAFF-79CB-D5E3-0D61-D838D8C58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6320" y="2028760"/>
            <a:ext cx="4039362" cy="306095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EDD7327-A0E0-F754-9EC9-90FBCADBD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2866" y="2028760"/>
            <a:ext cx="4039362" cy="3060954"/>
          </a:xfrm>
          <a:prstGeom prst="rect">
            <a:avLst/>
          </a:prstGeom>
          <a:noFill/>
          <a:extLst>
            <a:ext uri="{909E8E84-426E-40DD-AFC4-6F175D3DCCD1}">
              <a14:hiddenFill xmlns:a14="http://schemas.microsoft.com/office/drawing/2010/main">
                <a:solidFill>
                  <a:srgbClr val="FFFFFF"/>
                </a:solidFill>
              </a14:hiddenFill>
            </a:ext>
          </a:extLst>
        </p:spPr>
      </p:pic>
      <p:sp>
        <p:nvSpPr>
          <p:cNvPr id="3" name="Star: 5 Points 2">
            <a:extLst>
              <a:ext uri="{FF2B5EF4-FFF2-40B4-BE49-F238E27FC236}">
                <a16:creationId xmlns:a16="http://schemas.microsoft.com/office/drawing/2014/main" id="{0F635406-735A-0CC6-7EDF-A2689E73F77F}"/>
              </a:ext>
            </a:extLst>
          </p:cNvPr>
          <p:cNvSpPr/>
          <p:nvPr/>
        </p:nvSpPr>
        <p:spPr>
          <a:xfrm>
            <a:off x="1556885" y="4611029"/>
            <a:ext cx="144966" cy="1226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9CF8CBD9-8DBE-4594-3D2F-489364067F75}"/>
              </a:ext>
            </a:extLst>
          </p:cNvPr>
          <p:cNvSpPr/>
          <p:nvPr/>
        </p:nvSpPr>
        <p:spPr>
          <a:xfrm>
            <a:off x="493802" y="5427786"/>
            <a:ext cx="144966" cy="1226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D6AEBC-1473-65F1-7F6F-33B7DCB659C1}"/>
              </a:ext>
            </a:extLst>
          </p:cNvPr>
          <p:cNvSpPr txBox="1"/>
          <p:nvPr/>
        </p:nvSpPr>
        <p:spPr>
          <a:xfrm>
            <a:off x="638768" y="5304451"/>
            <a:ext cx="2896169" cy="369332"/>
          </a:xfrm>
          <a:prstGeom prst="rect">
            <a:avLst/>
          </a:prstGeom>
          <a:noFill/>
        </p:spPr>
        <p:txBody>
          <a:bodyPr wrap="square" rtlCol="0">
            <a:spAutoFit/>
          </a:bodyPr>
          <a:lstStyle/>
          <a:p>
            <a:r>
              <a:rPr lang="en-US" dirty="0"/>
              <a:t>Proposed SBC Meeting(s)</a:t>
            </a:r>
          </a:p>
        </p:txBody>
      </p:sp>
      <p:sp>
        <p:nvSpPr>
          <p:cNvPr id="9" name="Star: 5 Points 8">
            <a:extLst>
              <a:ext uri="{FF2B5EF4-FFF2-40B4-BE49-F238E27FC236}">
                <a16:creationId xmlns:a16="http://schemas.microsoft.com/office/drawing/2014/main" id="{F0DC5779-EAEE-74AC-CDF1-3CD41D9A415B}"/>
              </a:ext>
            </a:extLst>
          </p:cNvPr>
          <p:cNvSpPr/>
          <p:nvPr/>
        </p:nvSpPr>
        <p:spPr>
          <a:xfrm>
            <a:off x="5645665" y="4138961"/>
            <a:ext cx="144966" cy="1226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F909D23B-7A68-A8A0-86A0-43BD6976B95B}"/>
              </a:ext>
            </a:extLst>
          </p:cNvPr>
          <p:cNvSpPr/>
          <p:nvPr/>
        </p:nvSpPr>
        <p:spPr>
          <a:xfrm>
            <a:off x="9727012" y="3497905"/>
            <a:ext cx="144966" cy="12266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3D8BDDFD-3F9E-82F8-9C52-697E8D9F168E}"/>
              </a:ext>
            </a:extLst>
          </p:cNvPr>
          <p:cNvSpPr/>
          <p:nvPr/>
        </p:nvSpPr>
        <p:spPr>
          <a:xfrm>
            <a:off x="9727012" y="3897308"/>
            <a:ext cx="144966" cy="122663"/>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29B37CA5-418D-66ED-1D2F-AA8AC313A59E}"/>
              </a:ext>
            </a:extLst>
          </p:cNvPr>
          <p:cNvSpPr/>
          <p:nvPr/>
        </p:nvSpPr>
        <p:spPr>
          <a:xfrm>
            <a:off x="493802" y="5780394"/>
            <a:ext cx="144966" cy="122663"/>
          </a:xfrm>
          <a:prstGeom prst="star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92379EE-6B1A-13DB-2B04-29D183FAC1A8}"/>
              </a:ext>
            </a:extLst>
          </p:cNvPr>
          <p:cNvSpPr txBox="1"/>
          <p:nvPr/>
        </p:nvSpPr>
        <p:spPr>
          <a:xfrm>
            <a:off x="638768" y="5659297"/>
            <a:ext cx="4739460" cy="369332"/>
          </a:xfrm>
          <a:prstGeom prst="rect">
            <a:avLst/>
          </a:prstGeom>
          <a:noFill/>
        </p:spPr>
        <p:txBody>
          <a:bodyPr wrap="square" rtlCol="0">
            <a:spAutoFit/>
          </a:bodyPr>
          <a:lstStyle/>
          <a:p>
            <a:r>
              <a:rPr lang="en-US" dirty="0"/>
              <a:t>Target Designer Selection Panel Meeting (DSP)</a:t>
            </a:r>
          </a:p>
        </p:txBody>
      </p:sp>
    </p:spTree>
    <p:extLst>
      <p:ext uri="{BB962C8B-B14F-4D97-AF65-F5344CB8AC3E}">
        <p14:creationId xmlns:p14="http://schemas.microsoft.com/office/powerpoint/2010/main" val="75935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3635763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a:t>SBC Meeting Agenda – August 9, 2022, 6:30PM Remote</a:t>
            </a:r>
            <a:endParaRPr lang="en-US" b="1" u="sng" dirty="0"/>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uFill>
                  <a:solidFill>
                    <a:srgbClr val="000000"/>
                  </a:solidFill>
                </a:uFill>
                <a:ea typeface="Arial Unicode MS"/>
                <a:cs typeface="Arial Unicode MS"/>
              </a:rPr>
              <a:t>Previous </a:t>
            </a:r>
            <a:r>
              <a:rPr lang="en-US" sz="3800" dirty="0">
                <a:solidFill>
                  <a:srgbClr val="FF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509513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9186-B7F3-A759-4B89-EBD4F0D34643}"/>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Propay</a:t>
            </a:r>
            <a:r>
              <a:rPr lang="en-US" sz="2600" kern="1200" dirty="0">
                <a:solidFill>
                  <a:srgbClr val="FFFFFF"/>
                </a:solidFill>
                <a:latin typeface="+mj-lt"/>
                <a:ea typeface="+mj-ea"/>
                <a:cs typeface="+mj-cs"/>
              </a:rPr>
              <a:t> Submission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Procedure</a:t>
            </a:r>
          </a:p>
        </p:txBody>
      </p:sp>
      <p:sp>
        <p:nvSpPr>
          <p:cNvPr id="4" name="Content Placeholder 3">
            <a:extLst>
              <a:ext uri="{FF2B5EF4-FFF2-40B4-BE49-F238E27FC236}">
                <a16:creationId xmlns:a16="http://schemas.microsoft.com/office/drawing/2014/main" id="{418AF06F-A836-9959-F449-17BF08540AF0}"/>
              </a:ext>
            </a:extLst>
          </p:cNvPr>
          <p:cNvSpPr>
            <a:spLocks noGrp="1"/>
          </p:cNvSpPr>
          <p:nvPr>
            <p:ph idx="1"/>
          </p:nvPr>
        </p:nvSpPr>
        <p:spPr>
          <a:xfrm>
            <a:off x="4089779" y="478055"/>
            <a:ext cx="7450539" cy="5901889"/>
          </a:xfrm>
        </p:spPr>
        <p:txBody>
          <a:bodyPr>
            <a:norm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Procedural steps for submitting MSBA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propay</a:t>
            </a:r>
            <a:r>
              <a:rPr lang="en-US" sz="1800" dirty="0">
                <a:effectLst/>
                <a:latin typeface="Calibri" panose="020F0502020204030204" pitchFamily="34" charset="0"/>
                <a:ea typeface="Calibri" panose="020F0502020204030204" pitchFamily="34" charset="0"/>
                <a:cs typeface="Times New Roman" panose="02020603050405020304" pitchFamily="18" charset="0"/>
              </a:rPr>
              <a:t> reimbursement requests after project invoices have been reviewed and approved by both Dore + Whittier and </a:t>
            </a:r>
            <a:r>
              <a:rPr lang="en-US" sz="1800" dirty="0">
                <a:latin typeface="Calibri" panose="020F0502020204030204" pitchFamily="34" charset="0"/>
                <a:ea typeface="Calibri" panose="020F0502020204030204" pitchFamily="34" charset="0"/>
                <a:cs typeface="Times New Roman" panose="02020603050405020304" pitchFamily="18" charset="0"/>
              </a:rPr>
              <a:t>Clinton s</a:t>
            </a:r>
            <a:r>
              <a:rPr lang="en-US" sz="1800" dirty="0">
                <a:effectLst/>
                <a:latin typeface="Calibri" panose="020F0502020204030204" pitchFamily="34" charset="0"/>
                <a:ea typeface="Calibri" panose="020F0502020204030204" pitchFamily="34" charset="0"/>
                <a:cs typeface="Times New Roman" panose="02020603050405020304" pitchFamily="18" charset="0"/>
              </a:rPr>
              <a:t>chool building committee</a:t>
            </a: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Invoice’s to include; project team costs (OPM/Designer/Contractor) and district costs (i.e. project administration cost)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87680" marR="0" indent="-48768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1:</a:t>
            </a:r>
            <a:r>
              <a:rPr lang="en-US" sz="1800" b="1"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Dore + Whittier submits approved monthly project invoices for payment by Clinton along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Propay</a:t>
            </a:r>
            <a:r>
              <a:rPr lang="en-US" sz="1800" dirty="0">
                <a:effectLst/>
                <a:latin typeface="Calibri" panose="020F0502020204030204" pitchFamily="34" charset="0"/>
                <a:ea typeface="Calibri" panose="020F0502020204030204" pitchFamily="34" charset="0"/>
                <a:cs typeface="Times New Roman" panose="02020603050405020304" pitchFamily="18" charset="0"/>
              </a:rPr>
              <a:t> summary sheet for record (see attached example)</a:t>
            </a:r>
          </a:p>
          <a:p>
            <a:pPr marL="457200" marR="0" indent="-45720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2</a:t>
            </a:r>
            <a:r>
              <a:rPr lang="en-US" sz="1800" dirty="0">
                <a:effectLst/>
                <a:latin typeface="Calibri" panose="020F0502020204030204" pitchFamily="34" charset="0"/>
                <a:ea typeface="Calibri" panose="020F0502020204030204" pitchFamily="34" charset="0"/>
                <a:cs typeface="Times New Roman" panose="02020603050405020304" pitchFamily="18" charset="0"/>
              </a:rPr>
              <a:t>: Clinton processes invoices for payment via warrant process</a:t>
            </a:r>
          </a:p>
          <a:p>
            <a:pPr marL="457200" marR="0" indent="-45720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3:</a:t>
            </a:r>
            <a:r>
              <a:rPr lang="en-US" sz="1800" dirty="0">
                <a:effectLst/>
                <a:latin typeface="Calibri" panose="020F0502020204030204" pitchFamily="34" charset="0"/>
                <a:ea typeface="Calibri" panose="020F0502020204030204" pitchFamily="34" charset="0"/>
                <a:cs typeface="Times New Roman" panose="02020603050405020304" pitchFamily="18" charset="0"/>
              </a:rPr>
              <a:t> Once invoices are applied to a warrant number, Clinton issues warrant confirmation print out to Dore + Whittier for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Propay</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processing (warrant number and date are required to make submission)</a:t>
            </a:r>
          </a:p>
          <a:p>
            <a:pPr marL="457200" marR="0" indent="-45720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3:</a:t>
            </a:r>
            <a:r>
              <a:rPr lang="en-US" sz="1800" dirty="0">
                <a:effectLst/>
                <a:latin typeface="Calibri" panose="020F0502020204030204" pitchFamily="34" charset="0"/>
                <a:ea typeface="Calibri" panose="020F0502020204030204" pitchFamily="34" charset="0"/>
                <a:cs typeface="Times New Roman" panose="02020603050405020304" pitchFamily="18" charset="0"/>
              </a:rPr>
              <a:t> Dore + Whittier enters invoices into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propay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issues 3010, 3011, 3012, 3013 and 3014 for district signature.</a:t>
            </a:r>
          </a:p>
          <a:p>
            <a:pPr marL="457200" marR="0" indent="-45720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Step 4:</a:t>
            </a:r>
            <a:r>
              <a:rPr lang="en-US" sz="1800" dirty="0">
                <a:effectLst/>
                <a:latin typeface="Calibri" panose="020F0502020204030204" pitchFamily="34" charset="0"/>
                <a:ea typeface="Calibri" panose="020F0502020204030204" pitchFamily="34" charset="0"/>
                <a:cs typeface="Times New Roman" panose="02020603050405020304" pitchFamily="18" charset="0"/>
              </a:rPr>
              <a:t> Dore and Whittier submits signed reimbursement request (with copy of associated invoices) to MSBA (electrically and USPS)</a:t>
            </a:r>
          </a:p>
          <a:p>
            <a:pPr marL="0" indent="0">
              <a:buNone/>
            </a:pPr>
            <a:endParaRPr lang="en-US" dirty="0"/>
          </a:p>
        </p:txBody>
      </p:sp>
    </p:spTree>
    <p:extLst>
      <p:ext uri="{BB962C8B-B14F-4D97-AF65-F5344CB8AC3E}">
        <p14:creationId xmlns:p14="http://schemas.microsoft.com/office/powerpoint/2010/main" val="12676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F7304-464E-C0A9-F0DF-C62706C587D9}"/>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Monthly Cost Reporting</a:t>
            </a:r>
          </a:p>
        </p:txBody>
      </p:sp>
      <p:pic>
        <p:nvPicPr>
          <p:cNvPr id="5" name="Content Placeholder 4">
            <a:extLst>
              <a:ext uri="{FF2B5EF4-FFF2-40B4-BE49-F238E27FC236}">
                <a16:creationId xmlns:a16="http://schemas.microsoft.com/office/drawing/2014/main" id="{57F0CC02-1530-174C-302E-C0C64E85C367}"/>
              </a:ext>
            </a:extLst>
          </p:cNvPr>
          <p:cNvPicPr>
            <a:picLocks noGrp="1" noChangeAspect="1"/>
          </p:cNvPicPr>
          <p:nvPr>
            <p:ph idx="1"/>
          </p:nvPr>
        </p:nvPicPr>
        <p:blipFill>
          <a:blip r:embed="rId2"/>
          <a:stretch>
            <a:fillRect/>
          </a:stretch>
        </p:blipFill>
        <p:spPr>
          <a:xfrm>
            <a:off x="5252096" y="643466"/>
            <a:ext cx="5831140" cy="5568739"/>
          </a:xfrm>
          <a:prstGeom prst="rect">
            <a:avLst/>
          </a:prstGeom>
        </p:spPr>
      </p:pic>
    </p:spTree>
    <p:extLst>
      <p:ext uri="{BB962C8B-B14F-4D97-AF65-F5344CB8AC3E}">
        <p14:creationId xmlns:p14="http://schemas.microsoft.com/office/powerpoint/2010/main" val="3540250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A633C-FEF4-6E4F-4D88-7850A877EB2B}"/>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Budget Tracking </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79CE66E9-1398-5D03-1E18-7338A463AAC9}"/>
              </a:ext>
            </a:extLst>
          </p:cNvPr>
          <p:cNvPicPr>
            <a:picLocks noGrp="1" noChangeAspect="1"/>
          </p:cNvPicPr>
          <p:nvPr>
            <p:ph idx="1"/>
          </p:nvPr>
        </p:nvPicPr>
        <p:blipFill>
          <a:blip r:embed="rId2"/>
          <a:stretch>
            <a:fillRect/>
          </a:stretch>
        </p:blipFill>
        <p:spPr>
          <a:xfrm>
            <a:off x="5153822" y="1049119"/>
            <a:ext cx="6553545" cy="4767703"/>
          </a:xfrm>
          <a:prstGeom prst="rect">
            <a:avLst/>
          </a:prstGeom>
        </p:spPr>
      </p:pic>
    </p:spTree>
    <p:extLst>
      <p:ext uri="{BB962C8B-B14F-4D97-AF65-F5344CB8AC3E}">
        <p14:creationId xmlns:p14="http://schemas.microsoft.com/office/powerpoint/2010/main" val="3217956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1644754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29186-B7F3-A759-4B89-EBD4F0D34643}"/>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Draft Designer RFS</a:t>
            </a:r>
          </a:p>
        </p:txBody>
      </p:sp>
      <p:pic>
        <p:nvPicPr>
          <p:cNvPr id="5" name="Content Placeholder 4">
            <a:extLst>
              <a:ext uri="{FF2B5EF4-FFF2-40B4-BE49-F238E27FC236}">
                <a16:creationId xmlns:a16="http://schemas.microsoft.com/office/drawing/2014/main" id="{4E29AE89-ADF6-F7EC-8EA1-1DC17F74A9E7}"/>
              </a:ext>
            </a:extLst>
          </p:cNvPr>
          <p:cNvPicPr>
            <a:picLocks noGrp="1" noChangeAspect="1"/>
          </p:cNvPicPr>
          <p:nvPr>
            <p:ph idx="1"/>
          </p:nvPr>
        </p:nvPicPr>
        <p:blipFill>
          <a:blip r:embed="rId2"/>
          <a:stretch>
            <a:fillRect/>
          </a:stretch>
        </p:blipFill>
        <p:spPr>
          <a:xfrm>
            <a:off x="4132220" y="275073"/>
            <a:ext cx="7050130" cy="5925541"/>
          </a:xfrm>
          <a:prstGeom prst="rect">
            <a:avLst/>
          </a:prstGeom>
        </p:spPr>
      </p:pic>
      <p:sp>
        <p:nvSpPr>
          <p:cNvPr id="6" name="TextBox 5">
            <a:extLst>
              <a:ext uri="{FF2B5EF4-FFF2-40B4-BE49-F238E27FC236}">
                <a16:creationId xmlns:a16="http://schemas.microsoft.com/office/drawing/2014/main" id="{5FBAFC29-D85C-B975-2B38-BF31BB9DAB5C}"/>
              </a:ext>
            </a:extLst>
          </p:cNvPr>
          <p:cNvSpPr txBox="1"/>
          <p:nvPr/>
        </p:nvSpPr>
        <p:spPr>
          <a:xfrm>
            <a:off x="5657850" y="6283285"/>
            <a:ext cx="2819400" cy="299641"/>
          </a:xfrm>
          <a:prstGeom prst="rect">
            <a:avLst/>
          </a:prstGeom>
        </p:spPr>
        <p:txBody>
          <a:bodyPr vert="horz" lIns="91440" tIns="45720" rIns="91440" bIns="45720" rtlCol="0">
            <a:normAutofit fontScale="92500" lnSpcReduction="20000"/>
          </a:bodyPr>
          <a:lstStyle/>
          <a:p>
            <a:pPr indent="-228600">
              <a:lnSpc>
                <a:spcPct val="90000"/>
              </a:lnSpc>
              <a:spcAft>
                <a:spcPts val="600"/>
              </a:spcAft>
              <a:buFont typeface="Arial" panose="020B0604020202020204" pitchFamily="34" charset="0"/>
              <a:buChar char="•"/>
            </a:pPr>
            <a:r>
              <a:rPr lang="en-US" dirty="0"/>
              <a:t>(Continues for 12 pages)</a:t>
            </a:r>
          </a:p>
        </p:txBody>
      </p:sp>
    </p:spTree>
    <p:extLst>
      <p:ext uri="{BB962C8B-B14F-4D97-AF65-F5344CB8AC3E}">
        <p14:creationId xmlns:p14="http://schemas.microsoft.com/office/powerpoint/2010/main" val="3384565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F42B9D-1974-1BF5-37B8-9A213918AE10}"/>
              </a:ext>
            </a:extLst>
          </p:cNvPr>
          <p:cNvSpPr>
            <a:spLocks noGrp="1"/>
          </p:cNvSpPr>
          <p:nvPr>
            <p:ph type="title"/>
          </p:nvPr>
        </p:nvSpPr>
        <p:spPr>
          <a:xfrm>
            <a:off x="640935" y="492693"/>
            <a:ext cx="10712865" cy="1017351"/>
          </a:xfrm>
        </p:spPr>
        <p:txBody>
          <a:bodyPr>
            <a:normAutofit/>
          </a:bodyPr>
          <a:lstStyle/>
          <a:p>
            <a:r>
              <a:rPr lang="en-US" dirty="0"/>
              <a:t>Vote to have the OPM submit the Designer RFS</a:t>
            </a:r>
          </a:p>
        </p:txBody>
      </p:sp>
      <p:sp>
        <p:nvSpPr>
          <p:cNvPr id="3" name="Content Placeholder 2">
            <a:extLst>
              <a:ext uri="{FF2B5EF4-FFF2-40B4-BE49-F238E27FC236}">
                <a16:creationId xmlns:a16="http://schemas.microsoft.com/office/drawing/2014/main" id="{28A7DD6F-E9A9-CE13-A396-52C7F4203095}"/>
              </a:ext>
            </a:extLst>
          </p:cNvPr>
          <p:cNvSpPr>
            <a:spLocks noGrp="1"/>
          </p:cNvSpPr>
          <p:nvPr>
            <p:ph idx="1"/>
          </p:nvPr>
        </p:nvSpPr>
        <p:spPr>
          <a:xfrm>
            <a:off x="838200" y="1427148"/>
            <a:ext cx="10515600" cy="5016381"/>
          </a:xfrm>
        </p:spPr>
        <p:txBody>
          <a:bodyPr>
            <a:normAutofit fontScale="92500" lnSpcReduction="10000"/>
          </a:bodyPr>
          <a:lstStyle/>
          <a:p>
            <a:pPr marL="0" indent="0">
              <a:buNone/>
            </a:pPr>
            <a:r>
              <a:rPr lang="en-US" sz="2400" dirty="0"/>
              <a:t>“Motion to have D&amp;W submit the designer RFS to the MSBA for their review and comment, by___________________, </a:t>
            </a:r>
          </a:p>
          <a:p>
            <a:pPr marL="0" indent="0">
              <a:buNone/>
            </a:pPr>
            <a:r>
              <a:rPr lang="en-US" sz="2400" dirty="0"/>
              <a:t>the motion is 2</a:t>
            </a:r>
            <a:r>
              <a:rPr lang="en-US" sz="2400" baseline="30000" dirty="0"/>
              <a:t>nd</a:t>
            </a:r>
            <a:r>
              <a:rPr lang="en-US" sz="2400" dirty="0"/>
              <a:t> by __________________.</a:t>
            </a:r>
          </a:p>
          <a:p>
            <a:pPr marL="0" indent="0">
              <a:buNone/>
            </a:pPr>
            <a:r>
              <a:rPr lang="en-US" sz="2400" dirty="0"/>
              <a:t>Discussion:</a:t>
            </a:r>
          </a:p>
          <a:p>
            <a:pPr marL="0" indent="0">
              <a:buNone/>
            </a:pPr>
            <a:endParaRPr lang="en-US" sz="2400" dirty="0"/>
          </a:p>
          <a:p>
            <a:pPr marL="0" indent="0">
              <a:buNone/>
            </a:pPr>
            <a:r>
              <a:rPr lang="en-US" sz="2400" u="sng" dirty="0"/>
              <a:t>Roll call vote by the representatives appointed by the Board of Selectmen”</a:t>
            </a:r>
          </a:p>
          <a:p>
            <a:pPr marL="0" indent="0">
              <a:buNone/>
            </a:pPr>
            <a:r>
              <a:rPr lang="en-US" sz="2400" dirty="0"/>
              <a:t>Chris McGown - yes___, no___, abstain____</a:t>
            </a:r>
          </a:p>
          <a:p>
            <a:pPr marL="0" indent="0">
              <a:buNone/>
            </a:pPr>
            <a:r>
              <a:rPr lang="en-US" sz="2400" dirty="0"/>
              <a:t>Mike Moran - yes___, no___, abstain____</a:t>
            </a:r>
          </a:p>
          <a:p>
            <a:pPr marL="0" indent="0">
              <a:buNone/>
            </a:pPr>
            <a:r>
              <a:rPr lang="en-US" sz="2400" dirty="0"/>
              <a:t>Mike Ward - yes___, no___, abstain____</a:t>
            </a:r>
          </a:p>
          <a:p>
            <a:pPr marL="0" indent="0">
              <a:buNone/>
            </a:pPr>
            <a:r>
              <a:rPr lang="en-US" sz="2400" dirty="0"/>
              <a:t>Steve Meyer - yes___, no___, abstain____</a:t>
            </a:r>
          </a:p>
          <a:p>
            <a:pPr marL="0" indent="0">
              <a:buNone/>
            </a:pPr>
            <a:r>
              <a:rPr lang="en-US" sz="2400" dirty="0"/>
              <a:t>Tim O’Toole - yes___, no___, abstain____</a:t>
            </a:r>
          </a:p>
          <a:p>
            <a:pPr marL="0" indent="0">
              <a:buNone/>
            </a:pPr>
            <a:r>
              <a:rPr lang="en-US" sz="2400" dirty="0"/>
              <a:t>Brian Delorey - yes___, no___, abstain____</a:t>
            </a:r>
          </a:p>
          <a:p>
            <a:pPr marL="0" indent="0">
              <a:buNone/>
            </a:pPr>
            <a:r>
              <a:rPr lang="en-US" sz="2400" dirty="0"/>
              <a:t>Chris Magliozzi - yes___, no___, abstain____</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36880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Arial Unicode MS"/>
                <a:cs typeface="Arial Unicode MS"/>
              </a:rPr>
              <a:t>3 Representatives to represent the district at the MSBA Designer Selection Panel in Boston – (includes one member designated by the school committee, the superintendent of schools or his/her designee and the chief executive officer of the city or town or his/her designee.)</a:t>
            </a: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1581453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89681C-395C-E0B4-F468-41F5C8D5FB19}"/>
              </a:ext>
            </a:extLst>
          </p:cNvPr>
          <p:cNvSpPr>
            <a:spLocks noGrp="1"/>
          </p:cNvSpPr>
          <p:nvPr>
            <p:ph type="title"/>
          </p:nvPr>
        </p:nvSpPr>
        <p:spPr>
          <a:xfrm>
            <a:off x="177553" y="1636820"/>
            <a:ext cx="3515558" cy="3584359"/>
          </a:xfrm>
          <a:prstGeom prst="ellipse">
            <a:avLst/>
          </a:prstGeom>
          <a:solidFill>
            <a:schemeClr val="bg1"/>
          </a:solidFill>
          <a:ln w="174625" cmpd="thinThick">
            <a:solidFill>
              <a:schemeClr val="bg1"/>
            </a:solidFill>
          </a:ln>
        </p:spPr>
        <p:txBody>
          <a:bodyPr>
            <a:noAutofit/>
          </a:bodyPr>
          <a:lstStyle/>
          <a:p>
            <a:pPr algn="ctr"/>
            <a:r>
              <a:rPr lang="en-US" sz="2800" dirty="0"/>
              <a:t>Selection of </a:t>
            </a:r>
            <a:r>
              <a:rPr lang="en-US" sz="2800" u="sng" dirty="0"/>
              <a:t>3</a:t>
            </a:r>
            <a:r>
              <a:rPr lang="en-US" sz="2800" dirty="0"/>
              <a:t> Clinton Representatives to join the MSBA “Designer Selection Panel”</a:t>
            </a:r>
          </a:p>
        </p:txBody>
      </p:sp>
      <p:sp>
        <p:nvSpPr>
          <p:cNvPr id="3" name="Content Placeholder 2">
            <a:extLst>
              <a:ext uri="{FF2B5EF4-FFF2-40B4-BE49-F238E27FC236}">
                <a16:creationId xmlns:a16="http://schemas.microsoft.com/office/drawing/2014/main" id="{046161F8-6BC5-F9C4-B542-0A919DA26443}"/>
              </a:ext>
            </a:extLst>
          </p:cNvPr>
          <p:cNvSpPr>
            <a:spLocks noGrp="1"/>
          </p:cNvSpPr>
          <p:nvPr>
            <p:ph idx="1"/>
          </p:nvPr>
        </p:nvSpPr>
        <p:spPr>
          <a:xfrm>
            <a:off x="3862699" y="683665"/>
            <a:ext cx="7981771" cy="5725682"/>
          </a:xfrm>
        </p:spPr>
        <p:txBody>
          <a:bodyPr anchor="ctr">
            <a:normAutofit/>
          </a:bodyPr>
          <a:lstStyle/>
          <a:p>
            <a:pPr marL="0" indent="0">
              <a:buNone/>
            </a:pPr>
            <a:r>
              <a:rPr lang="en-US" dirty="0">
                <a:solidFill>
                  <a:schemeClr val="bg1"/>
                </a:solidFill>
                <a:effectLst/>
                <a:uFill>
                  <a:solidFill>
                    <a:srgbClr val="000000"/>
                  </a:solidFill>
                </a:uFill>
                <a:ea typeface="Arial Unicode MS"/>
                <a:cs typeface="Arial Unicode MS"/>
              </a:rPr>
              <a:t>“3 Representatives to represent the district at the MSBA Designer Selection Panel in Boston – </a:t>
            </a:r>
          </a:p>
          <a:p>
            <a:r>
              <a:rPr lang="en-US" dirty="0">
                <a:solidFill>
                  <a:schemeClr val="bg1"/>
                </a:solidFill>
                <a:effectLst/>
                <a:uFill>
                  <a:solidFill>
                    <a:srgbClr val="000000"/>
                  </a:solidFill>
                </a:uFill>
                <a:ea typeface="Arial Unicode MS"/>
                <a:cs typeface="Arial Unicode MS"/>
              </a:rPr>
              <a:t>includes one member designated by the school committee, </a:t>
            </a:r>
          </a:p>
          <a:p>
            <a:r>
              <a:rPr lang="en-US" dirty="0">
                <a:solidFill>
                  <a:schemeClr val="bg1"/>
                </a:solidFill>
                <a:effectLst/>
                <a:uFill>
                  <a:solidFill>
                    <a:srgbClr val="000000"/>
                  </a:solidFill>
                </a:uFill>
                <a:ea typeface="Arial Unicode MS"/>
                <a:cs typeface="Arial Unicode MS"/>
              </a:rPr>
              <a:t>the superintendent of schools or his/her designee and </a:t>
            </a:r>
          </a:p>
          <a:p>
            <a:r>
              <a:rPr lang="en-US" dirty="0">
                <a:solidFill>
                  <a:schemeClr val="bg1"/>
                </a:solidFill>
                <a:effectLst/>
                <a:uFill>
                  <a:solidFill>
                    <a:srgbClr val="000000"/>
                  </a:solidFill>
                </a:uFill>
                <a:ea typeface="Arial Unicode MS"/>
                <a:cs typeface="Arial Unicode MS"/>
              </a:rPr>
              <a:t>the chief executive officer of the city or town or his/her designee.”</a:t>
            </a:r>
          </a:p>
          <a:p>
            <a:endParaRPr lang="en-US" sz="2000" dirty="0">
              <a:solidFill>
                <a:schemeClr val="bg1"/>
              </a:solidFill>
            </a:endParaRPr>
          </a:p>
        </p:txBody>
      </p:sp>
    </p:spTree>
    <p:extLst>
      <p:ext uri="{BB962C8B-B14F-4D97-AF65-F5344CB8AC3E}">
        <p14:creationId xmlns:p14="http://schemas.microsoft.com/office/powerpoint/2010/main" val="1749091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Adjourn</a:t>
            </a:r>
            <a:endParaRPr lang="en-US" sz="3800" dirty="0">
              <a:solidFill>
                <a:srgbClr val="FF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118684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A781A-6BEE-752F-E887-7C1D57921085}"/>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a:solidFill>
                  <a:srgbClr val="FFFFFF"/>
                </a:solidFill>
                <a:latin typeface="+mj-lt"/>
                <a:ea typeface="+mj-ea"/>
                <a:cs typeface="+mj-cs"/>
              </a:rPr>
              <a:t>Previous SBC Minutes approval, vote expected</a:t>
            </a:r>
          </a:p>
        </p:txBody>
      </p:sp>
      <p:pic>
        <p:nvPicPr>
          <p:cNvPr id="5" name="Content Placeholder 4">
            <a:extLst>
              <a:ext uri="{FF2B5EF4-FFF2-40B4-BE49-F238E27FC236}">
                <a16:creationId xmlns:a16="http://schemas.microsoft.com/office/drawing/2014/main" id="{9C763491-728B-C94C-0DE5-B432D23A6D9C}"/>
              </a:ext>
            </a:extLst>
          </p:cNvPr>
          <p:cNvPicPr>
            <a:picLocks noGrp="1" noChangeAspect="1"/>
          </p:cNvPicPr>
          <p:nvPr>
            <p:ph idx="1"/>
          </p:nvPr>
        </p:nvPicPr>
        <p:blipFill>
          <a:blip r:embed="rId2"/>
          <a:stretch>
            <a:fillRect/>
          </a:stretch>
        </p:blipFill>
        <p:spPr>
          <a:xfrm>
            <a:off x="5873513" y="492573"/>
            <a:ext cx="5114162" cy="5880796"/>
          </a:xfrm>
          <a:prstGeom prst="rect">
            <a:avLst/>
          </a:prstGeom>
        </p:spPr>
      </p:pic>
    </p:spTree>
    <p:extLst>
      <p:ext uri="{BB962C8B-B14F-4D97-AF65-F5344CB8AC3E}">
        <p14:creationId xmlns:p14="http://schemas.microsoft.com/office/powerpoint/2010/main" val="3939881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251556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2CDA-5235-C733-11B4-03E3FDEFD3B0}"/>
              </a:ext>
            </a:extLst>
          </p:cNvPr>
          <p:cNvSpPr>
            <a:spLocks noGrp="1"/>
          </p:cNvSpPr>
          <p:nvPr>
            <p:ph type="title"/>
          </p:nvPr>
        </p:nvSpPr>
        <p:spPr>
          <a:xfrm>
            <a:off x="390727" y="160844"/>
            <a:ext cx="10844719" cy="607641"/>
          </a:xfrm>
        </p:spPr>
        <p:txBody>
          <a:bodyPr>
            <a:normAutofit fontScale="90000"/>
          </a:bodyPr>
          <a:lstStyle/>
          <a:p>
            <a:r>
              <a:rPr lang="en-US" dirty="0"/>
              <a:t>MSBA Contract Approval to select D&amp;W as the OPM</a:t>
            </a:r>
          </a:p>
        </p:txBody>
      </p:sp>
      <p:pic>
        <p:nvPicPr>
          <p:cNvPr id="5" name="Content Placeholder 4">
            <a:extLst>
              <a:ext uri="{FF2B5EF4-FFF2-40B4-BE49-F238E27FC236}">
                <a16:creationId xmlns:a16="http://schemas.microsoft.com/office/drawing/2014/main" id="{E59BD57C-679C-887A-B152-A25DD44688AE}"/>
              </a:ext>
            </a:extLst>
          </p:cNvPr>
          <p:cNvPicPr>
            <a:picLocks noGrp="1" noChangeAspect="1"/>
          </p:cNvPicPr>
          <p:nvPr>
            <p:ph idx="1"/>
          </p:nvPr>
        </p:nvPicPr>
        <p:blipFill>
          <a:blip r:embed="rId2"/>
          <a:stretch>
            <a:fillRect/>
          </a:stretch>
        </p:blipFill>
        <p:spPr>
          <a:xfrm>
            <a:off x="3149839" y="4698460"/>
            <a:ext cx="6526510" cy="1731523"/>
          </a:xfrm>
        </p:spPr>
      </p:pic>
      <p:pic>
        <p:nvPicPr>
          <p:cNvPr id="7" name="Picture 6">
            <a:extLst>
              <a:ext uri="{FF2B5EF4-FFF2-40B4-BE49-F238E27FC236}">
                <a16:creationId xmlns:a16="http://schemas.microsoft.com/office/drawing/2014/main" id="{F5586753-AAC7-D31C-D582-BB2B953CA358}"/>
              </a:ext>
            </a:extLst>
          </p:cNvPr>
          <p:cNvPicPr>
            <a:picLocks noChangeAspect="1"/>
          </p:cNvPicPr>
          <p:nvPr/>
        </p:nvPicPr>
        <p:blipFill>
          <a:blip r:embed="rId3"/>
          <a:stretch>
            <a:fillRect/>
          </a:stretch>
        </p:blipFill>
        <p:spPr>
          <a:xfrm>
            <a:off x="2727395" y="768485"/>
            <a:ext cx="7048500" cy="3705225"/>
          </a:xfrm>
          <a:prstGeom prst="rect">
            <a:avLst/>
          </a:prstGeom>
        </p:spPr>
      </p:pic>
      <p:sp>
        <p:nvSpPr>
          <p:cNvPr id="8" name="TextBox 7">
            <a:extLst>
              <a:ext uri="{FF2B5EF4-FFF2-40B4-BE49-F238E27FC236}">
                <a16:creationId xmlns:a16="http://schemas.microsoft.com/office/drawing/2014/main" id="{C5EA31C7-EDB3-A68C-FD77-0A70A86C916B}"/>
              </a:ext>
            </a:extLst>
          </p:cNvPr>
          <p:cNvSpPr txBox="1"/>
          <p:nvPr/>
        </p:nvSpPr>
        <p:spPr>
          <a:xfrm>
            <a:off x="390728" y="4698460"/>
            <a:ext cx="1992549" cy="1200329"/>
          </a:xfrm>
          <a:prstGeom prst="rect">
            <a:avLst/>
          </a:prstGeom>
          <a:noFill/>
        </p:spPr>
        <p:txBody>
          <a:bodyPr wrap="square" rtlCol="0">
            <a:spAutoFit/>
          </a:bodyPr>
          <a:lstStyle/>
          <a:p>
            <a:r>
              <a:rPr lang="en-US" i="1" dirty="0"/>
              <a:t>“A section of the approval letter to the Town of Clinton”</a:t>
            </a:r>
          </a:p>
        </p:txBody>
      </p:sp>
    </p:spTree>
    <p:extLst>
      <p:ext uri="{BB962C8B-B14F-4D97-AF65-F5344CB8AC3E}">
        <p14:creationId xmlns:p14="http://schemas.microsoft.com/office/powerpoint/2010/main" val="146414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28614" y="771524"/>
            <a:ext cx="5681661" cy="5981699"/>
          </a:xfrm>
        </p:spPr>
        <p:txBody>
          <a:bodyPr>
            <a:normAutofit fontScale="475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2900" dirty="0">
              <a:solidFill>
                <a:srgbClr val="00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75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360256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B51CE2B-3D2C-461E-B247-48B351D4FDB4}"/>
              </a:ext>
            </a:extLst>
          </p:cNvPr>
          <p:cNvCxnSpPr/>
          <p:nvPr/>
        </p:nvCxnSpPr>
        <p:spPr>
          <a:xfrm>
            <a:off x="300176" y="832516"/>
            <a:ext cx="731520" cy="0"/>
          </a:xfrm>
          <a:prstGeom prst="line">
            <a:avLst/>
          </a:prstGeom>
          <a:ln w="38100">
            <a:solidFill>
              <a:srgbClr val="E8202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62433DA-57B2-4E9C-B3C4-E76B54ED10E9}"/>
              </a:ext>
            </a:extLst>
          </p:cNvPr>
          <p:cNvSpPr txBox="1"/>
          <p:nvPr/>
        </p:nvSpPr>
        <p:spPr>
          <a:xfrm>
            <a:off x="1" y="11159"/>
            <a:ext cx="12192001" cy="738664"/>
          </a:xfrm>
          <a:prstGeom prst="rect">
            <a:avLst/>
          </a:prstGeom>
          <a:noFill/>
        </p:spPr>
        <p:txBody>
          <a:bodyPr wrap="square" lIns="274320" tIns="91440" rIns="274320" bIns="91440" anchor="b" anchorCtr="0">
            <a:spAutoFit/>
          </a:bodyPr>
          <a:lstStyle>
            <a:defPPr>
              <a:defRPr lang="en-US"/>
            </a:defPPr>
            <a:lvl1pPr algn="r">
              <a:defRPr sz="4000" spc="200">
                <a:solidFill>
                  <a:schemeClr val="tx1">
                    <a:lumMod val="75000"/>
                    <a:lumOff val="25000"/>
                  </a:schemeClr>
                </a:solidFill>
                <a:latin typeface="Impact" panose="020B0806030902050204" pitchFamily="34" charset="0"/>
                <a:ea typeface="Adobe Fan Heiti Std B" panose="020B0700000000000000" pitchFamily="34" charset="-128"/>
                <a:cs typeface="Microsoft Sans Serif" panose="020B0604020202020204" pitchFamily="34" charset="0"/>
              </a:defRPr>
            </a:lvl1pPr>
          </a:lstStyle>
          <a:p>
            <a:pPr algn="l">
              <a:defRPr/>
            </a:pPr>
            <a:r>
              <a:rPr lang="en-US" sz="3600" b="1" spc="0" dirty="0">
                <a:solidFill>
                  <a:schemeClr val="tx1">
                    <a:lumMod val="65000"/>
                    <a:lumOff val="35000"/>
                  </a:schemeClr>
                </a:solidFill>
                <a:latin typeface="Montserrat" panose="00000500000000000000" pitchFamily="2" charset="0"/>
                <a:cs typeface="Aharoni" panose="02010803020104030203" pitchFamily="2" charset="-79"/>
              </a:rPr>
              <a:t>D&amp;W Core Team + In-House Resources</a:t>
            </a:r>
            <a:endParaRPr lang="en-US" sz="3600" b="1" spc="0" dirty="0">
              <a:solidFill>
                <a:schemeClr val="accent2"/>
              </a:solidFill>
              <a:latin typeface="Montserrat" panose="00000500000000000000" pitchFamily="2" charset="0"/>
              <a:cs typeface="Aharoni" panose="02010803020104030203" pitchFamily="2" charset="-79"/>
            </a:endParaRPr>
          </a:p>
        </p:txBody>
      </p:sp>
      <p:sp>
        <p:nvSpPr>
          <p:cNvPr id="21" name="Rectangle 20">
            <a:extLst>
              <a:ext uri="{FF2B5EF4-FFF2-40B4-BE49-F238E27FC236}">
                <a16:creationId xmlns:a16="http://schemas.microsoft.com/office/drawing/2014/main" id="{C919783F-1186-432C-81B8-76F1612A859B}"/>
              </a:ext>
            </a:extLst>
          </p:cNvPr>
          <p:cNvSpPr/>
          <p:nvPr/>
        </p:nvSpPr>
        <p:spPr>
          <a:xfrm>
            <a:off x="6202979" y="5402680"/>
            <a:ext cx="1743270" cy="1245603"/>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600" dirty="0">
                <a:latin typeface="Montserrat ExtraBold" panose="00000900000000000000" pitchFamily="2" charset="0"/>
              </a:rPr>
              <a:t>Peter Bradley</a:t>
            </a:r>
          </a:p>
          <a:p>
            <a:pPr algn="ctr"/>
            <a:r>
              <a:rPr lang="en-US" sz="1600" dirty="0">
                <a:latin typeface="Montserrat SemiBold" panose="00000700000000000000" pitchFamily="2" charset="0"/>
              </a:rPr>
              <a:t>PM&amp;C</a:t>
            </a:r>
          </a:p>
          <a:p>
            <a:pPr algn="ctr"/>
            <a:r>
              <a:rPr lang="en-US" sz="1200" i="1" dirty="0">
                <a:latin typeface="Montserrat SemiBold" panose="00000700000000000000" pitchFamily="2" charset="0"/>
              </a:rPr>
              <a:t>Cost Estimating</a:t>
            </a:r>
          </a:p>
        </p:txBody>
      </p:sp>
      <p:sp>
        <p:nvSpPr>
          <p:cNvPr id="35" name="Rectangle 34">
            <a:extLst>
              <a:ext uri="{FF2B5EF4-FFF2-40B4-BE49-F238E27FC236}">
                <a16:creationId xmlns:a16="http://schemas.microsoft.com/office/drawing/2014/main" id="{4E012C89-5FE9-4657-AA30-C314A5128407}"/>
              </a:ext>
            </a:extLst>
          </p:cNvPr>
          <p:cNvSpPr/>
          <p:nvPr/>
        </p:nvSpPr>
        <p:spPr>
          <a:xfrm>
            <a:off x="9940774" y="5402679"/>
            <a:ext cx="1743270" cy="1245603"/>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600" dirty="0">
                <a:latin typeface="Montserrat ExtraBold" panose="00000900000000000000" pitchFamily="2" charset="0"/>
              </a:rPr>
              <a:t>Victor Verma</a:t>
            </a:r>
          </a:p>
          <a:p>
            <a:pPr algn="ctr"/>
            <a:r>
              <a:rPr lang="en-US" sz="1600" dirty="0">
                <a:latin typeface="Montserrat SemiBold" panose="00000700000000000000" pitchFamily="2" charset="0"/>
              </a:rPr>
              <a:t>RSV Assoc.</a:t>
            </a:r>
          </a:p>
          <a:p>
            <a:pPr algn="ctr"/>
            <a:r>
              <a:rPr lang="en-US" sz="1200" i="1" dirty="0">
                <a:latin typeface="Montserrat SemiBold" panose="00000700000000000000" pitchFamily="2" charset="0"/>
              </a:rPr>
              <a:t>Structural Peer Review</a:t>
            </a:r>
          </a:p>
        </p:txBody>
      </p:sp>
      <p:sp>
        <p:nvSpPr>
          <p:cNvPr id="36" name="Rectangle 35">
            <a:extLst>
              <a:ext uri="{FF2B5EF4-FFF2-40B4-BE49-F238E27FC236}">
                <a16:creationId xmlns:a16="http://schemas.microsoft.com/office/drawing/2014/main" id="{4FF051B8-5C04-45F2-9EB1-CC3A27E36BE2}"/>
              </a:ext>
            </a:extLst>
          </p:cNvPr>
          <p:cNvSpPr/>
          <p:nvPr/>
        </p:nvSpPr>
        <p:spPr>
          <a:xfrm>
            <a:off x="8071876" y="5402678"/>
            <a:ext cx="1743270" cy="1245603"/>
          </a:xfrm>
          <a:prstGeom prst="rect">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a:lstStyle/>
          <a:p>
            <a:pPr algn="ctr"/>
            <a:r>
              <a:rPr lang="en-US" sz="1600" dirty="0">
                <a:latin typeface="Montserrat ExtraBold" panose="00000900000000000000" pitchFamily="2" charset="0"/>
              </a:rPr>
              <a:t>Albert R. Russell, </a:t>
            </a:r>
            <a:r>
              <a:rPr lang="en-US" sz="1600" dirty="0">
                <a:latin typeface="Montserrat SemiBold" panose="00000700000000000000" pitchFamily="2" charset="0"/>
              </a:rPr>
              <a:t>Architect</a:t>
            </a:r>
          </a:p>
          <a:p>
            <a:pPr algn="ctr"/>
            <a:r>
              <a:rPr lang="en-US" sz="1200" i="1" dirty="0">
                <a:latin typeface="Montserrat SemiBold" panose="00000700000000000000" pitchFamily="2" charset="0"/>
              </a:rPr>
              <a:t>Design Review</a:t>
            </a:r>
          </a:p>
        </p:txBody>
      </p:sp>
      <p:cxnSp>
        <p:nvCxnSpPr>
          <p:cNvPr id="28" name="Straight Connector 27">
            <a:extLst>
              <a:ext uri="{FF2B5EF4-FFF2-40B4-BE49-F238E27FC236}">
                <a16:creationId xmlns:a16="http://schemas.microsoft.com/office/drawing/2014/main" id="{08408A7F-AC3C-B2E8-66F0-177CCE24D819}"/>
              </a:ext>
            </a:extLst>
          </p:cNvPr>
          <p:cNvCxnSpPr/>
          <p:nvPr/>
        </p:nvCxnSpPr>
        <p:spPr>
          <a:xfrm>
            <a:off x="8673778" y="3732603"/>
            <a:ext cx="0" cy="27897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272FB5-99C5-4C27-1FCC-63502086128B}"/>
              </a:ext>
            </a:extLst>
          </p:cNvPr>
          <p:cNvCxnSpPr/>
          <p:nvPr/>
        </p:nvCxnSpPr>
        <p:spPr>
          <a:xfrm>
            <a:off x="3474102" y="3732603"/>
            <a:ext cx="0" cy="27897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2430230-EF83-926E-7001-83E4B28F0BA4}"/>
              </a:ext>
            </a:extLst>
          </p:cNvPr>
          <p:cNvCxnSpPr>
            <a:cxnSpLocks/>
          </p:cNvCxnSpPr>
          <p:nvPr/>
        </p:nvCxnSpPr>
        <p:spPr>
          <a:xfrm>
            <a:off x="3468936" y="3732603"/>
            <a:ext cx="5215275"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765B1FF-DD5E-BDA9-3BD8-0427E7A97E46}"/>
              </a:ext>
            </a:extLst>
          </p:cNvPr>
          <p:cNvGrpSpPr/>
          <p:nvPr/>
        </p:nvGrpSpPr>
        <p:grpSpPr>
          <a:xfrm>
            <a:off x="3518114" y="840791"/>
            <a:ext cx="2491207" cy="1245603"/>
            <a:chOff x="4527514" y="1194590"/>
            <a:chExt cx="2491207" cy="1245603"/>
          </a:xfrm>
          <a:solidFill>
            <a:srgbClr val="5B9BD5"/>
          </a:solidFill>
        </p:grpSpPr>
        <p:sp>
          <p:nvSpPr>
            <p:cNvPr id="32" name="Rectangle 31">
              <a:extLst>
                <a:ext uri="{FF2B5EF4-FFF2-40B4-BE49-F238E27FC236}">
                  <a16:creationId xmlns:a16="http://schemas.microsoft.com/office/drawing/2014/main" id="{E5E378D3-6DEA-3D79-6F25-C5F6F144F46C}"/>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TextBox 32">
              <a:extLst>
                <a:ext uri="{FF2B5EF4-FFF2-40B4-BE49-F238E27FC236}">
                  <a16:creationId xmlns:a16="http://schemas.microsoft.com/office/drawing/2014/main" id="{A2012FF2-58AB-B73C-534C-D98903A7F3B0}"/>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lvl="0" algn="ctr"/>
              <a:r>
                <a:rPr lang="en-US" sz="1600" dirty="0">
                  <a:latin typeface="Montserrat ExtraBold" panose="00000900000000000000" pitchFamily="2" charset="0"/>
                </a:rPr>
                <a:t>Trip Elmore</a:t>
              </a:r>
            </a:p>
            <a:p>
              <a:pPr lvl="0" algn="ctr"/>
              <a:r>
                <a:rPr lang="en-US" sz="1200" i="1" dirty="0">
                  <a:latin typeface="Montserrat SemiBold" panose="00000700000000000000" pitchFamily="2" charset="0"/>
                </a:rPr>
                <a:t>Project Director</a:t>
              </a:r>
            </a:p>
          </p:txBody>
        </p:sp>
      </p:grpSp>
      <p:pic>
        <p:nvPicPr>
          <p:cNvPr id="43" name="Picture 42">
            <a:extLst>
              <a:ext uri="{FF2B5EF4-FFF2-40B4-BE49-F238E27FC236}">
                <a16:creationId xmlns:a16="http://schemas.microsoft.com/office/drawing/2014/main" id="{7F84C70D-4294-A0B7-A1D5-EE633481BF4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18114" y="842810"/>
            <a:ext cx="953626" cy="1243584"/>
          </a:xfrm>
          <a:prstGeom prst="rect">
            <a:avLst/>
          </a:prstGeom>
        </p:spPr>
      </p:pic>
      <p:grpSp>
        <p:nvGrpSpPr>
          <p:cNvPr id="44" name="Group 43">
            <a:extLst>
              <a:ext uri="{FF2B5EF4-FFF2-40B4-BE49-F238E27FC236}">
                <a16:creationId xmlns:a16="http://schemas.microsoft.com/office/drawing/2014/main" id="{85BB00FD-0637-3769-9718-2EB637750CB8}"/>
              </a:ext>
            </a:extLst>
          </p:cNvPr>
          <p:cNvGrpSpPr/>
          <p:nvPr/>
        </p:nvGrpSpPr>
        <p:grpSpPr>
          <a:xfrm>
            <a:off x="6165741" y="840791"/>
            <a:ext cx="2491207" cy="1245603"/>
            <a:chOff x="4527514" y="1194590"/>
            <a:chExt cx="2491207" cy="1245603"/>
          </a:xfrm>
          <a:solidFill>
            <a:srgbClr val="5B9BD5"/>
          </a:solidFill>
        </p:grpSpPr>
        <p:sp>
          <p:nvSpPr>
            <p:cNvPr id="45" name="Rectangle 44">
              <a:extLst>
                <a:ext uri="{FF2B5EF4-FFF2-40B4-BE49-F238E27FC236}">
                  <a16:creationId xmlns:a16="http://schemas.microsoft.com/office/drawing/2014/main" id="{7ECDB736-724E-BDAF-0E73-03E858156127}"/>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extBox 45">
              <a:extLst>
                <a:ext uri="{FF2B5EF4-FFF2-40B4-BE49-F238E27FC236}">
                  <a16:creationId xmlns:a16="http://schemas.microsoft.com/office/drawing/2014/main" id="{50F842A2-1C16-74BD-AC8B-60804C5CA93D}"/>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lvl="0" algn="ctr"/>
              <a:r>
                <a:rPr lang="en-US" sz="1600" dirty="0">
                  <a:latin typeface="Montserrat ExtraBold" panose="00000900000000000000" pitchFamily="2" charset="0"/>
                </a:rPr>
                <a:t>Mike Burton</a:t>
              </a:r>
            </a:p>
            <a:p>
              <a:pPr lvl="0" algn="ctr"/>
              <a:r>
                <a:rPr lang="en-US" sz="1200" i="1" dirty="0">
                  <a:latin typeface="Montserrat SemiBold" panose="00000700000000000000" pitchFamily="2" charset="0"/>
                </a:rPr>
                <a:t>Partner in Charge</a:t>
              </a:r>
              <a:endParaRPr lang="en-US" sz="1050" dirty="0"/>
            </a:p>
          </p:txBody>
        </p:sp>
      </p:grpSp>
      <p:pic>
        <p:nvPicPr>
          <p:cNvPr id="47" name="Picture 46">
            <a:extLst>
              <a:ext uri="{FF2B5EF4-FFF2-40B4-BE49-F238E27FC236}">
                <a16:creationId xmlns:a16="http://schemas.microsoft.com/office/drawing/2014/main" id="{A752D86D-3044-13B3-C9F8-6D01C3E5E5B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163091" y="840791"/>
            <a:ext cx="953626" cy="1245603"/>
          </a:xfrm>
          <a:prstGeom prst="rect">
            <a:avLst/>
          </a:prstGeom>
        </p:spPr>
      </p:pic>
      <p:grpSp>
        <p:nvGrpSpPr>
          <p:cNvPr id="48" name="Group 47">
            <a:extLst>
              <a:ext uri="{FF2B5EF4-FFF2-40B4-BE49-F238E27FC236}">
                <a16:creationId xmlns:a16="http://schemas.microsoft.com/office/drawing/2014/main" id="{8631F5FD-B1A3-31F3-0F7C-E1C88AD168AD}"/>
              </a:ext>
            </a:extLst>
          </p:cNvPr>
          <p:cNvGrpSpPr/>
          <p:nvPr/>
        </p:nvGrpSpPr>
        <p:grpSpPr>
          <a:xfrm>
            <a:off x="3510365" y="2276385"/>
            <a:ext cx="2491207" cy="1245603"/>
            <a:chOff x="4527514" y="1194590"/>
            <a:chExt cx="2491207" cy="1245603"/>
          </a:xfrm>
          <a:solidFill>
            <a:srgbClr val="5B9BD5"/>
          </a:solidFill>
        </p:grpSpPr>
        <p:sp>
          <p:nvSpPr>
            <p:cNvPr id="49" name="Rectangle 48">
              <a:extLst>
                <a:ext uri="{FF2B5EF4-FFF2-40B4-BE49-F238E27FC236}">
                  <a16:creationId xmlns:a16="http://schemas.microsoft.com/office/drawing/2014/main" id="{A6588F38-6CFC-C269-A038-D3C6BC70B22D}"/>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extBox 49">
              <a:extLst>
                <a:ext uri="{FF2B5EF4-FFF2-40B4-BE49-F238E27FC236}">
                  <a16:creationId xmlns:a16="http://schemas.microsoft.com/office/drawing/2014/main" id="{27BBB6D2-D21F-A138-2633-A4B3685A0AFB}"/>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lvl="0" algn="ctr"/>
              <a:r>
                <a:rPr lang="en-US" sz="1600" dirty="0">
                  <a:latin typeface="Montserrat ExtraBold" panose="00000900000000000000" pitchFamily="2" charset="0"/>
                </a:rPr>
                <a:t>Steve Brown</a:t>
              </a:r>
            </a:p>
            <a:p>
              <a:pPr lvl="0" algn="ctr"/>
              <a:r>
                <a:rPr lang="en-US" sz="1200" i="1" dirty="0">
                  <a:latin typeface="Montserrat SemiBold" panose="00000700000000000000" pitchFamily="2" charset="0"/>
                </a:rPr>
                <a:t>Project Executive</a:t>
              </a:r>
              <a:endParaRPr lang="en-US" sz="1050" i="1" dirty="0">
                <a:latin typeface="Montserrat SemiBold" panose="00000700000000000000" pitchFamily="2" charset="0"/>
              </a:endParaRPr>
            </a:p>
          </p:txBody>
        </p:sp>
      </p:grpSp>
      <p:pic>
        <p:nvPicPr>
          <p:cNvPr id="51" name="Picture 50">
            <a:extLst>
              <a:ext uri="{FF2B5EF4-FFF2-40B4-BE49-F238E27FC236}">
                <a16:creationId xmlns:a16="http://schemas.microsoft.com/office/drawing/2014/main" id="{D8E2A1A0-5A58-0D50-E981-A6AE798FF61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518114" y="2274364"/>
            <a:ext cx="919565" cy="1243585"/>
          </a:xfrm>
          <a:prstGeom prst="rect">
            <a:avLst/>
          </a:prstGeom>
        </p:spPr>
      </p:pic>
      <p:grpSp>
        <p:nvGrpSpPr>
          <p:cNvPr id="52" name="Group 51">
            <a:extLst>
              <a:ext uri="{FF2B5EF4-FFF2-40B4-BE49-F238E27FC236}">
                <a16:creationId xmlns:a16="http://schemas.microsoft.com/office/drawing/2014/main" id="{FC598856-6028-E71D-8897-E791E03021CD}"/>
              </a:ext>
            </a:extLst>
          </p:cNvPr>
          <p:cNvGrpSpPr/>
          <p:nvPr/>
        </p:nvGrpSpPr>
        <p:grpSpPr>
          <a:xfrm>
            <a:off x="2218169" y="3937270"/>
            <a:ext cx="2491207" cy="1245603"/>
            <a:chOff x="4527514" y="1194590"/>
            <a:chExt cx="2491207" cy="1245603"/>
          </a:xfrm>
          <a:solidFill>
            <a:srgbClr val="5B9BD5"/>
          </a:solidFill>
        </p:grpSpPr>
        <p:sp>
          <p:nvSpPr>
            <p:cNvPr id="53" name="Rectangle 52">
              <a:extLst>
                <a:ext uri="{FF2B5EF4-FFF2-40B4-BE49-F238E27FC236}">
                  <a16:creationId xmlns:a16="http://schemas.microsoft.com/office/drawing/2014/main" id="{1FB30D42-C560-57F6-F0A4-D8BD515F5707}"/>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TextBox 53">
              <a:extLst>
                <a:ext uri="{FF2B5EF4-FFF2-40B4-BE49-F238E27FC236}">
                  <a16:creationId xmlns:a16="http://schemas.microsoft.com/office/drawing/2014/main" id="{1F6D0D82-ADD0-8F1F-7C58-3379837898BA}"/>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lvl="0" algn="ctr"/>
              <a:r>
                <a:rPr lang="en-US" sz="1600" dirty="0">
                  <a:latin typeface="Montserrat ExtraBold" panose="00000900000000000000" pitchFamily="2" charset="0"/>
                </a:rPr>
                <a:t>Michael Cox</a:t>
              </a:r>
            </a:p>
            <a:p>
              <a:pPr lvl="0" algn="ctr"/>
              <a:r>
                <a:rPr lang="en-US" sz="1200" i="1" dirty="0">
                  <a:latin typeface="Montserrat SemiBold" panose="00000700000000000000" pitchFamily="2" charset="0"/>
                </a:rPr>
                <a:t>Project Manager - Controls</a:t>
              </a:r>
            </a:p>
          </p:txBody>
        </p:sp>
      </p:grpSp>
      <p:pic>
        <p:nvPicPr>
          <p:cNvPr id="55" name="Picture 54">
            <a:extLst>
              <a:ext uri="{FF2B5EF4-FFF2-40B4-BE49-F238E27FC236}">
                <a16:creationId xmlns:a16="http://schemas.microsoft.com/office/drawing/2014/main" id="{8DDB63BE-C03C-D85B-1A53-E0635FE67F8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218168" y="3937270"/>
            <a:ext cx="912486" cy="1239543"/>
          </a:xfrm>
          <a:prstGeom prst="rect">
            <a:avLst/>
          </a:prstGeom>
        </p:spPr>
      </p:pic>
      <p:grpSp>
        <p:nvGrpSpPr>
          <p:cNvPr id="56" name="Group 55">
            <a:extLst>
              <a:ext uri="{FF2B5EF4-FFF2-40B4-BE49-F238E27FC236}">
                <a16:creationId xmlns:a16="http://schemas.microsoft.com/office/drawing/2014/main" id="{EB913118-53EB-0D09-35B1-A2FE024049D3}"/>
              </a:ext>
            </a:extLst>
          </p:cNvPr>
          <p:cNvGrpSpPr/>
          <p:nvPr/>
        </p:nvGrpSpPr>
        <p:grpSpPr>
          <a:xfrm>
            <a:off x="4848861" y="3937270"/>
            <a:ext cx="2491207" cy="1245603"/>
            <a:chOff x="4527514" y="1194590"/>
            <a:chExt cx="2491207" cy="1245603"/>
          </a:xfrm>
          <a:solidFill>
            <a:srgbClr val="5B9BD5"/>
          </a:solidFill>
        </p:grpSpPr>
        <p:sp>
          <p:nvSpPr>
            <p:cNvPr id="57" name="Rectangle 56">
              <a:extLst>
                <a:ext uri="{FF2B5EF4-FFF2-40B4-BE49-F238E27FC236}">
                  <a16:creationId xmlns:a16="http://schemas.microsoft.com/office/drawing/2014/main" id="{FEB15B29-A945-6E8B-97AA-572596F36C03}"/>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TextBox 57">
              <a:extLst>
                <a:ext uri="{FF2B5EF4-FFF2-40B4-BE49-F238E27FC236}">
                  <a16:creationId xmlns:a16="http://schemas.microsoft.com/office/drawing/2014/main" id="{C58EFFDF-7718-1CD5-4F07-26537D297A79}"/>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lvl="0" algn="ctr"/>
              <a:r>
                <a:rPr lang="en-US" sz="1600" dirty="0">
                  <a:latin typeface="Montserrat ExtraBold" panose="00000900000000000000" pitchFamily="2" charset="0"/>
                </a:rPr>
                <a:t>Rachel Rincon</a:t>
              </a:r>
            </a:p>
            <a:p>
              <a:pPr lvl="0" algn="ctr"/>
              <a:r>
                <a:rPr lang="en-US" sz="1200" i="1" dirty="0">
                  <a:latin typeface="Montserrat SemiBold" panose="00000700000000000000" pitchFamily="2" charset="0"/>
                </a:rPr>
                <a:t>Assistant Project Manager</a:t>
              </a:r>
            </a:p>
          </p:txBody>
        </p:sp>
      </p:grpSp>
      <p:pic>
        <p:nvPicPr>
          <p:cNvPr id="59" name="Picture 58">
            <a:extLst>
              <a:ext uri="{FF2B5EF4-FFF2-40B4-BE49-F238E27FC236}">
                <a16:creationId xmlns:a16="http://schemas.microsoft.com/office/drawing/2014/main" id="{3320857B-FB0B-8542-E374-FFE1CD561039}"/>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861106" y="3937270"/>
            <a:ext cx="873263" cy="1239543"/>
          </a:xfrm>
          <a:prstGeom prst="rect">
            <a:avLst/>
          </a:prstGeom>
        </p:spPr>
      </p:pic>
      <p:grpSp>
        <p:nvGrpSpPr>
          <p:cNvPr id="60" name="Group 59">
            <a:extLst>
              <a:ext uri="{FF2B5EF4-FFF2-40B4-BE49-F238E27FC236}">
                <a16:creationId xmlns:a16="http://schemas.microsoft.com/office/drawing/2014/main" id="{02CC1FC4-F3A9-7034-A3BC-8034B6D7D668}"/>
              </a:ext>
            </a:extLst>
          </p:cNvPr>
          <p:cNvGrpSpPr/>
          <p:nvPr/>
        </p:nvGrpSpPr>
        <p:grpSpPr>
          <a:xfrm>
            <a:off x="7479553" y="3939291"/>
            <a:ext cx="2491207" cy="1245603"/>
            <a:chOff x="4527514" y="1194590"/>
            <a:chExt cx="2491207" cy="1245603"/>
          </a:xfrm>
          <a:solidFill>
            <a:srgbClr val="5B9BD5"/>
          </a:solidFill>
        </p:grpSpPr>
        <p:sp>
          <p:nvSpPr>
            <p:cNvPr id="61" name="Rectangle 60">
              <a:extLst>
                <a:ext uri="{FF2B5EF4-FFF2-40B4-BE49-F238E27FC236}">
                  <a16:creationId xmlns:a16="http://schemas.microsoft.com/office/drawing/2014/main" id="{8F4DD248-E39A-A2B1-CC4B-C24002B52DA4}"/>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TextBox 61">
              <a:extLst>
                <a:ext uri="{FF2B5EF4-FFF2-40B4-BE49-F238E27FC236}">
                  <a16:creationId xmlns:a16="http://schemas.microsoft.com/office/drawing/2014/main" id="{5DD89264-9543-BB16-394A-ED4170D3FF94}"/>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lvl="0" algn="ctr"/>
              <a:r>
                <a:rPr lang="en-US" sz="1600" dirty="0">
                  <a:latin typeface="Montserrat ExtraBold" panose="00000900000000000000" pitchFamily="2" charset="0"/>
                </a:rPr>
                <a:t>Larry </a:t>
              </a:r>
              <a:r>
                <a:rPr lang="en-US" sz="1600" dirty="0" err="1">
                  <a:latin typeface="Montserrat ExtraBold" panose="00000900000000000000" pitchFamily="2" charset="0"/>
                </a:rPr>
                <a:t>Erekson</a:t>
              </a:r>
              <a:endParaRPr lang="en-US" sz="1600" dirty="0">
                <a:latin typeface="Montserrat ExtraBold" panose="00000900000000000000" pitchFamily="2" charset="0"/>
              </a:endParaRPr>
            </a:p>
            <a:p>
              <a:pPr lvl="0" algn="ctr"/>
              <a:r>
                <a:rPr lang="en-US" sz="1200" i="1" dirty="0">
                  <a:latin typeface="Montserrat SemiBold" panose="00000700000000000000" pitchFamily="2" charset="0"/>
                </a:rPr>
                <a:t>On-Site Project Representative</a:t>
              </a:r>
            </a:p>
          </p:txBody>
        </p:sp>
      </p:grpSp>
      <p:pic>
        <p:nvPicPr>
          <p:cNvPr id="63" name="Picture 62">
            <a:extLst>
              <a:ext uri="{FF2B5EF4-FFF2-40B4-BE49-F238E27FC236}">
                <a16:creationId xmlns:a16="http://schemas.microsoft.com/office/drawing/2014/main" id="{0E42922A-A411-1F55-8C7E-3CE90A5726B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7474387" y="3941542"/>
            <a:ext cx="919565" cy="1245603"/>
          </a:xfrm>
          <a:prstGeom prst="rect">
            <a:avLst/>
          </a:prstGeom>
        </p:spPr>
      </p:pic>
      <p:cxnSp>
        <p:nvCxnSpPr>
          <p:cNvPr id="64" name="Straight Connector 63">
            <a:extLst>
              <a:ext uri="{FF2B5EF4-FFF2-40B4-BE49-F238E27FC236}">
                <a16:creationId xmlns:a16="http://schemas.microsoft.com/office/drawing/2014/main" id="{290F93D6-11F7-F536-9390-B1CDBEB1DF69}"/>
              </a:ext>
            </a:extLst>
          </p:cNvPr>
          <p:cNvCxnSpPr>
            <a:stCxn id="32" idx="3"/>
            <a:endCxn id="47" idx="1"/>
          </p:cNvCxnSpPr>
          <p:nvPr/>
        </p:nvCxnSpPr>
        <p:spPr>
          <a:xfrm>
            <a:off x="6009321" y="1463593"/>
            <a:ext cx="153770"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2CFBBA0-A31B-5436-5A29-D68DE20DA557}"/>
              </a:ext>
            </a:extLst>
          </p:cNvPr>
          <p:cNvCxnSpPr/>
          <p:nvPr/>
        </p:nvCxnSpPr>
        <p:spPr>
          <a:xfrm>
            <a:off x="6086206" y="1456842"/>
            <a:ext cx="0" cy="2500393"/>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4A3C5B7-6F9B-1B78-7C9B-67B819C8D30D}"/>
              </a:ext>
            </a:extLst>
          </p:cNvPr>
          <p:cNvCxnSpPr/>
          <p:nvPr/>
        </p:nvCxnSpPr>
        <p:spPr>
          <a:xfrm flipH="1">
            <a:off x="5879024" y="2877517"/>
            <a:ext cx="207182" cy="0"/>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48A9633B-401B-4368-8923-07244A744759}"/>
              </a:ext>
            </a:extLst>
          </p:cNvPr>
          <p:cNvGrpSpPr/>
          <p:nvPr/>
        </p:nvGrpSpPr>
        <p:grpSpPr>
          <a:xfrm>
            <a:off x="556908" y="5402681"/>
            <a:ext cx="2491207" cy="1245603"/>
            <a:chOff x="4527514" y="1194590"/>
            <a:chExt cx="2491207" cy="1245603"/>
          </a:xfrm>
          <a:solidFill>
            <a:schemeClr val="accent6"/>
          </a:solidFill>
        </p:grpSpPr>
        <p:sp>
          <p:nvSpPr>
            <p:cNvPr id="68" name="Rectangle 67">
              <a:extLst>
                <a:ext uri="{FF2B5EF4-FFF2-40B4-BE49-F238E27FC236}">
                  <a16:creationId xmlns:a16="http://schemas.microsoft.com/office/drawing/2014/main" id="{088B8EE1-DBF7-D443-103F-FB3C66281555}"/>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9" name="TextBox 68">
              <a:extLst>
                <a:ext uri="{FF2B5EF4-FFF2-40B4-BE49-F238E27FC236}">
                  <a16:creationId xmlns:a16="http://schemas.microsoft.com/office/drawing/2014/main" id="{FFD1702A-3B4A-B192-D154-E9B062A45603}"/>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ExtraBold" panose="00000900000000000000" pitchFamily="2" charset="0"/>
                </a:rPr>
                <a:t>Dave Mentzer</a:t>
              </a:r>
            </a:p>
            <a:p>
              <a:pPr marL="0" lvl="0" indent="0" algn="ctr" defTabSz="711200">
                <a:lnSpc>
                  <a:spcPct val="90000"/>
                </a:lnSpc>
                <a:spcBef>
                  <a:spcPct val="0"/>
                </a:spcBef>
                <a:spcAft>
                  <a:spcPct val="35000"/>
                </a:spcAft>
                <a:buNone/>
              </a:pPr>
              <a:r>
                <a:rPr lang="en-US" sz="1200" i="1" kern="1200" dirty="0">
                  <a:latin typeface="Montserrat SemiBold" panose="00000700000000000000" pitchFamily="2" charset="0"/>
                </a:rPr>
                <a:t>Code Review &amp; Sustainability</a:t>
              </a:r>
            </a:p>
          </p:txBody>
        </p:sp>
      </p:grpSp>
      <p:pic>
        <p:nvPicPr>
          <p:cNvPr id="70" name="Picture 69" descr="A person wearing glasses&#10;&#10;Description automatically generated with low confidence">
            <a:extLst>
              <a:ext uri="{FF2B5EF4-FFF2-40B4-BE49-F238E27FC236}">
                <a16:creationId xmlns:a16="http://schemas.microsoft.com/office/drawing/2014/main" id="{39DD8279-35C6-E28C-3777-87ADED2EA04C}"/>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556908" y="5402680"/>
            <a:ext cx="852405" cy="1245603"/>
          </a:xfrm>
          <a:prstGeom prst="rect">
            <a:avLst/>
          </a:prstGeom>
        </p:spPr>
      </p:pic>
      <p:grpSp>
        <p:nvGrpSpPr>
          <p:cNvPr id="71" name="Group 70">
            <a:extLst>
              <a:ext uri="{FF2B5EF4-FFF2-40B4-BE49-F238E27FC236}">
                <a16:creationId xmlns:a16="http://schemas.microsoft.com/office/drawing/2014/main" id="{2E9021A2-4121-646C-5819-F451D5146065}"/>
              </a:ext>
            </a:extLst>
          </p:cNvPr>
          <p:cNvGrpSpPr/>
          <p:nvPr/>
        </p:nvGrpSpPr>
        <p:grpSpPr>
          <a:xfrm>
            <a:off x="3243037" y="5402680"/>
            <a:ext cx="2491207" cy="1245603"/>
            <a:chOff x="4527514" y="1194590"/>
            <a:chExt cx="2491207" cy="1245603"/>
          </a:xfrm>
          <a:solidFill>
            <a:schemeClr val="accent6"/>
          </a:solidFill>
        </p:grpSpPr>
        <p:sp>
          <p:nvSpPr>
            <p:cNvPr id="72" name="Rectangle 71">
              <a:extLst>
                <a:ext uri="{FF2B5EF4-FFF2-40B4-BE49-F238E27FC236}">
                  <a16:creationId xmlns:a16="http://schemas.microsoft.com/office/drawing/2014/main" id="{09A89296-18D6-9CD2-9483-6A19584920EC}"/>
                </a:ext>
              </a:extLst>
            </p:cNvPr>
            <p:cNvSpPr/>
            <p:nvPr/>
          </p:nvSpPr>
          <p:spPr>
            <a:xfrm>
              <a:off x="4527514" y="1194590"/>
              <a:ext cx="2491207" cy="1245603"/>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3" name="TextBox 72">
              <a:extLst>
                <a:ext uri="{FF2B5EF4-FFF2-40B4-BE49-F238E27FC236}">
                  <a16:creationId xmlns:a16="http://schemas.microsoft.com/office/drawing/2014/main" id="{1CEA36C1-F94A-8743-7857-5FB81994D4F7}"/>
                </a:ext>
              </a:extLst>
            </p:cNvPr>
            <p:cNvSpPr txBox="1"/>
            <p:nvPr/>
          </p:nvSpPr>
          <p:spPr>
            <a:xfrm>
              <a:off x="4527514" y="1194590"/>
              <a:ext cx="2491207" cy="12456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22785"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ExtraBold" panose="00000900000000000000" pitchFamily="2" charset="0"/>
                </a:rPr>
                <a:t>Jason Boone</a:t>
              </a:r>
            </a:p>
            <a:p>
              <a:pPr marL="0" lvl="0" indent="0" algn="ctr" defTabSz="711200">
                <a:lnSpc>
                  <a:spcPct val="90000"/>
                </a:lnSpc>
                <a:spcBef>
                  <a:spcPct val="0"/>
                </a:spcBef>
                <a:spcAft>
                  <a:spcPct val="35000"/>
                </a:spcAft>
                <a:buNone/>
              </a:pPr>
              <a:r>
                <a:rPr lang="en-US" sz="1200" i="1" kern="1200" dirty="0">
                  <a:latin typeface="Montserrat SemiBold" panose="00000700000000000000" pitchFamily="2" charset="0"/>
                </a:rPr>
                <a:t>Ed Programming Review</a:t>
              </a:r>
            </a:p>
          </p:txBody>
        </p:sp>
      </p:grpSp>
      <p:pic>
        <p:nvPicPr>
          <p:cNvPr id="74" name="Picture 73">
            <a:extLst>
              <a:ext uri="{FF2B5EF4-FFF2-40B4-BE49-F238E27FC236}">
                <a16:creationId xmlns:a16="http://schemas.microsoft.com/office/drawing/2014/main" id="{13F46FFA-1868-4E0D-59D7-E34A1EE3BF8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243037" y="5402679"/>
            <a:ext cx="852405" cy="1245603"/>
          </a:xfrm>
          <a:prstGeom prst="rect">
            <a:avLst/>
          </a:prstGeom>
        </p:spPr>
      </p:pic>
    </p:spTree>
    <p:extLst>
      <p:ext uri="{BB962C8B-B14F-4D97-AF65-F5344CB8AC3E}">
        <p14:creationId xmlns:p14="http://schemas.microsoft.com/office/powerpoint/2010/main" val="139190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4350D-22C3-2B63-BEB0-E1B006693AFF}"/>
              </a:ext>
            </a:extLst>
          </p:cNvPr>
          <p:cNvSpPr>
            <a:spLocks noGrp="1"/>
          </p:cNvSpPr>
          <p:nvPr>
            <p:ph type="title"/>
          </p:nvPr>
        </p:nvSpPr>
        <p:spPr>
          <a:xfrm>
            <a:off x="509588" y="204789"/>
            <a:ext cx="11353797" cy="628650"/>
          </a:xfrm>
        </p:spPr>
        <p:txBody>
          <a:bodyPr>
            <a:normAutofit fontScale="90000"/>
          </a:bodyPr>
          <a:lstStyle/>
          <a:p>
            <a:r>
              <a:rPr lang="en-US" b="1" u="sng" dirty="0"/>
              <a:t>SBC Meeting Agenda – August 9, 2022, 6:30PM Remote</a:t>
            </a:r>
          </a:p>
        </p:txBody>
      </p:sp>
      <p:sp>
        <p:nvSpPr>
          <p:cNvPr id="3" name="Content Placeholder 2">
            <a:extLst>
              <a:ext uri="{FF2B5EF4-FFF2-40B4-BE49-F238E27FC236}">
                <a16:creationId xmlns:a16="http://schemas.microsoft.com/office/drawing/2014/main" id="{EC4CBABB-DE56-D33B-94BD-1168BCD90159}"/>
              </a:ext>
            </a:extLst>
          </p:cNvPr>
          <p:cNvSpPr>
            <a:spLocks noGrp="1"/>
          </p:cNvSpPr>
          <p:nvPr>
            <p:ph sz="half" idx="1"/>
          </p:nvPr>
        </p:nvSpPr>
        <p:spPr>
          <a:xfrm>
            <a:off x="304800" y="771524"/>
            <a:ext cx="5705475" cy="5981699"/>
          </a:xfrm>
        </p:spPr>
        <p:txBody>
          <a:bodyPr>
            <a:normAutofit fontScale="40000" lnSpcReduction="20000"/>
          </a:bodyPr>
          <a:lstStyle/>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Call to Order</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Approval of Minutes: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uFill>
                  <a:solidFill>
                    <a:srgbClr val="000000"/>
                  </a:solidFill>
                </a:uFill>
                <a:ea typeface="Arial Unicode MS"/>
                <a:cs typeface="Arial Unicode MS"/>
              </a:rPr>
              <a:t>Previous </a:t>
            </a:r>
            <a:r>
              <a:rPr lang="en-US" sz="2900" dirty="0">
                <a:solidFill>
                  <a:srgbClr val="000000"/>
                </a:solidFill>
                <a:effectLst/>
                <a:uFill>
                  <a:solidFill>
                    <a:srgbClr val="000000"/>
                  </a:solidFill>
                </a:uFill>
                <a:ea typeface="Arial Unicode MS"/>
                <a:cs typeface="Arial Unicode MS"/>
              </a:rPr>
              <a:t>SBC Meeting Minutes. Vote Expected.</a:t>
            </a: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Invoices and commitments Submitted for Approval: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Invoices may be submitted in the meeting for approval by the SBC</a:t>
            </a: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Contract Approval</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Introduction of the OPM, Dore &amp; Whittier Management Partners team</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3800" dirty="0">
                <a:solidFill>
                  <a:srgbClr val="FF0000"/>
                </a:solidFill>
                <a:effectLst/>
                <a:uFill>
                  <a:solidFill>
                    <a:srgbClr val="000000"/>
                  </a:solidFill>
                </a:uFill>
                <a:ea typeface="Arial Unicode MS"/>
                <a:cs typeface="Arial Unicode MS"/>
              </a:rPr>
              <a:t>Owner Approval Process</a:t>
            </a: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Financial Approvals</a:t>
            </a:r>
            <a:endParaRPr lang="en-US" sz="3800" dirty="0">
              <a:solidFill>
                <a:srgbClr val="FF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Discussion on working groups, focus group, advisory group to the SBC</a:t>
            </a:r>
            <a:endParaRPr lang="en-US" sz="3800" dirty="0">
              <a:solidFill>
                <a:srgbClr val="FF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Education focus group – Education Program Development</a:t>
            </a:r>
            <a:endParaRPr lang="en-US" sz="3800" dirty="0">
              <a:solidFill>
                <a:srgbClr val="FF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Executive advisory group</a:t>
            </a:r>
            <a:endParaRPr lang="en-US" sz="3800" dirty="0">
              <a:solidFill>
                <a:srgbClr val="FF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Community outreach advisory group</a:t>
            </a:r>
            <a:endParaRPr lang="en-US" sz="3800" dirty="0">
              <a:solidFill>
                <a:srgbClr val="FF0000"/>
              </a:solidFill>
              <a:effectLst/>
              <a:uFill>
                <a:solidFill>
                  <a:srgbClr val="000000"/>
                </a:solidFill>
              </a:uFill>
              <a:ea typeface="Arial Unicode MS"/>
              <a:cs typeface="Arial Unicode MS"/>
            </a:endParaRPr>
          </a:p>
          <a:p>
            <a:pPr marL="742950" marR="0" lvl="1" indent="-285750">
              <a:lnSpc>
                <a:spcPct val="140000"/>
              </a:lnSpc>
              <a:spcBef>
                <a:spcPts val="0"/>
              </a:spcBef>
              <a:spcAft>
                <a:spcPts val="0"/>
              </a:spcAft>
              <a:buFont typeface="Courier New" panose="02070309020205020404" pitchFamily="49" charset="0"/>
              <a:buChar char="o"/>
            </a:pPr>
            <a:r>
              <a:rPr lang="en-US" sz="3800" dirty="0">
                <a:solidFill>
                  <a:srgbClr val="FF0000"/>
                </a:solidFill>
                <a:effectLst/>
                <a:uFill>
                  <a:solidFill>
                    <a:srgbClr val="000000"/>
                  </a:solidFill>
                </a:uFill>
                <a:ea typeface="Open Sans" panose="020B0606030504020204" pitchFamily="34" charset="0"/>
                <a:cs typeface="Times New Roman" panose="02020603050405020304" pitchFamily="18" charset="0"/>
              </a:rPr>
              <a:t>Facilities focus group</a:t>
            </a:r>
            <a:endParaRPr lang="en-US" sz="3800" dirty="0">
              <a:solidFill>
                <a:srgbClr val="FF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Communication Protocol</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Project web site - File Sharing and website reporting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Goals – </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Handout (explaining the process)</a:t>
            </a:r>
            <a:endParaRPr lang="en-US" sz="2900" dirty="0">
              <a:solidFill>
                <a:srgbClr val="000000"/>
              </a:solidFill>
              <a:effectLst/>
              <a:uFill>
                <a:solidFill>
                  <a:srgbClr val="000000"/>
                </a:solidFill>
              </a:uFill>
              <a:ea typeface="Arial Unicode MS"/>
              <a:cs typeface="Arial Unicode MS"/>
            </a:endParaRPr>
          </a:p>
          <a:p>
            <a:pPr marL="0" indent="0">
              <a:buNone/>
            </a:pPr>
            <a:endParaRPr lang="en-US" dirty="0"/>
          </a:p>
        </p:txBody>
      </p:sp>
      <p:sp>
        <p:nvSpPr>
          <p:cNvPr id="4" name="Content Placeholder 3">
            <a:extLst>
              <a:ext uri="{FF2B5EF4-FFF2-40B4-BE49-F238E27FC236}">
                <a16:creationId xmlns:a16="http://schemas.microsoft.com/office/drawing/2014/main" id="{E501416C-055B-B5DF-A260-3284BF2ED8D9}"/>
              </a:ext>
            </a:extLst>
          </p:cNvPr>
          <p:cNvSpPr>
            <a:spLocks noGrp="1"/>
          </p:cNvSpPr>
          <p:nvPr>
            <p:ph sz="half" idx="2"/>
          </p:nvPr>
        </p:nvSpPr>
        <p:spPr>
          <a:xfrm>
            <a:off x="6467475" y="833438"/>
            <a:ext cx="5624513" cy="6000749"/>
          </a:xfrm>
        </p:spPr>
        <p:txBody>
          <a:bodyPr>
            <a:normAutofit fontScale="40000" lnSpcReduction="20000"/>
          </a:bodyPr>
          <a:lstStyle/>
          <a:p>
            <a:pPr marL="514350" marR="0" lvl="0" indent="-51435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Draft Schedule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Through Schematic Design</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SBC Meeting Schedule, Formats, Invitations</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Format review – in person or remote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Meeting preparation and information sharing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Pro-pay System and monthly reporting access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RFS Review: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RFS review and MSBA selection process overview</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Vote to send the RFS to the MSBA for their review</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Architect Selection Committee:</a:t>
            </a:r>
            <a:endParaRPr lang="en-US" sz="2900" dirty="0">
              <a:solidFill>
                <a:srgbClr val="000000"/>
              </a:solidFill>
              <a:effectLst/>
              <a:uFill>
                <a:solidFill>
                  <a:srgbClr val="000000"/>
                </a:solidFill>
              </a:uFill>
              <a:ea typeface="Arial Unicode MS"/>
              <a:cs typeface="Arial Unicode MS"/>
            </a:endParaRPr>
          </a:p>
          <a:p>
            <a:pPr marL="800100" lvl="1" indent="-342900">
              <a:lnSpc>
                <a:spcPct val="140000"/>
              </a:lnSpc>
              <a:spcBef>
                <a:spcPts val="0"/>
              </a:spcBef>
              <a:buFont typeface="Wingdings" panose="05000000000000000000" pitchFamily="2" charset="2"/>
              <a:buChar char=""/>
            </a:pPr>
            <a:r>
              <a:rPr lang="en-US" sz="2900" dirty="0">
                <a:solidFill>
                  <a:srgbClr val="000000"/>
                </a:solidFill>
                <a:effectLst/>
                <a:uFill>
                  <a:solidFill>
                    <a:srgbClr val="000000"/>
                  </a:solidFill>
                </a:uFill>
                <a:ea typeface="Arial Unicode MS"/>
                <a:cs typeface="Arial Unicode MS"/>
              </a:rPr>
              <a:t>3 Representatives to represent the district at the MSBA Designer Selection Panel in Boston –</a:t>
            </a:r>
            <a:r>
              <a:rPr lang="en-US" sz="2900" dirty="0">
                <a:solidFill>
                  <a:srgbClr val="353434"/>
                </a:solidFill>
                <a:effectLst/>
                <a:uFill>
                  <a:solidFill>
                    <a:srgbClr val="000000"/>
                  </a:solidFill>
                </a:uFill>
                <a:ea typeface="Arial Unicode MS"/>
                <a:cs typeface="Arial Unicode MS"/>
              </a:rPr>
              <a:t> (includes one member designated by the school committee, the superintendent of schools or his/her designee and the chief executive officer of the city or town or his/her designee.)</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Other Topics not Reasonably Anticipated 48 hours prior to the Meeting</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Public Comment</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Next Meetings</a:t>
            </a:r>
            <a:endParaRPr lang="en-US" sz="2900" dirty="0">
              <a:solidFill>
                <a:srgbClr val="000000"/>
              </a:solidFill>
              <a:effectLst/>
              <a:uFill>
                <a:solidFill>
                  <a:srgbClr val="000000"/>
                </a:solidFill>
              </a:uFill>
              <a:ea typeface="Arial Unicode MS"/>
              <a:cs typeface="Arial Unicode MS"/>
            </a:endParaRPr>
          </a:p>
          <a:p>
            <a:pPr marL="342900" marR="0" lvl="0" indent="-342900">
              <a:lnSpc>
                <a:spcPct val="140000"/>
              </a:lnSpc>
              <a:spcBef>
                <a:spcPts val="0"/>
              </a:spcBef>
              <a:spcAft>
                <a:spcPts val="0"/>
              </a:spcAft>
              <a:buSzPts val="1100"/>
              <a:buFont typeface="+mj-lt"/>
              <a:buAutoNum type="arabicPeriod" startAt="8"/>
            </a:pPr>
            <a:r>
              <a:rPr lang="en-US" sz="2900" dirty="0">
                <a:solidFill>
                  <a:srgbClr val="000000"/>
                </a:solidFill>
                <a:effectLst/>
                <a:uFill>
                  <a:solidFill>
                    <a:srgbClr val="000000"/>
                  </a:solidFill>
                </a:uFill>
                <a:ea typeface="Open Sans" panose="020B0606030504020204" pitchFamily="34" charset="0"/>
                <a:cs typeface="Times New Roman" panose="02020603050405020304" pitchFamily="18" charset="0"/>
              </a:rPr>
              <a:t>Adjourn</a:t>
            </a:r>
            <a:endParaRPr lang="en-US" sz="2900" dirty="0">
              <a:solidFill>
                <a:srgbClr val="000000"/>
              </a:solidFill>
              <a:effectLst/>
              <a:uFill>
                <a:solidFill>
                  <a:srgbClr val="000000"/>
                </a:solidFill>
              </a:uFill>
              <a:ea typeface="Arial Unicode MS"/>
              <a:cs typeface="Arial Unicode MS"/>
            </a:endParaRPr>
          </a:p>
          <a:p>
            <a:endParaRPr lang="en-US" dirty="0"/>
          </a:p>
        </p:txBody>
      </p:sp>
    </p:spTree>
    <p:extLst>
      <p:ext uri="{BB962C8B-B14F-4D97-AF65-F5344CB8AC3E}">
        <p14:creationId xmlns:p14="http://schemas.microsoft.com/office/powerpoint/2010/main" val="308251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D38703-21AD-8E0F-5729-547CE21FBC57}"/>
              </a:ext>
            </a:extLst>
          </p:cNvPr>
          <p:cNvSpPr>
            <a:spLocks noGrp="1"/>
          </p:cNvSpPr>
          <p:nvPr>
            <p:ph type="title"/>
          </p:nvPr>
        </p:nvSpPr>
        <p:spPr>
          <a:xfrm>
            <a:off x="402454" y="1635357"/>
            <a:ext cx="3451781" cy="3549201"/>
          </a:xfrm>
          <a:prstGeom prst="ellipse">
            <a:avLst/>
          </a:prstGeom>
          <a:solidFill>
            <a:schemeClr val="bg1"/>
          </a:solidFill>
          <a:ln w="174625" cmpd="thinThick">
            <a:solidFill>
              <a:schemeClr val="bg1"/>
            </a:solidFill>
          </a:ln>
        </p:spPr>
        <p:txBody>
          <a:bodyPr>
            <a:noAutofit/>
          </a:bodyPr>
          <a:lstStyle/>
          <a:p>
            <a:pPr algn="ctr"/>
            <a:r>
              <a:rPr lang="en-US" sz="2400" dirty="0"/>
              <a:t>Does the Clinton SBC want to engage “W</a:t>
            </a:r>
            <a:r>
              <a:rPr lang="en-US" sz="2400" i="1" dirty="0"/>
              <a:t>orking Groups</a:t>
            </a:r>
            <a:r>
              <a:rPr lang="en-US" sz="2400" dirty="0"/>
              <a:t>” to advise the committee as a whole?</a:t>
            </a:r>
          </a:p>
        </p:txBody>
      </p:sp>
      <p:sp>
        <p:nvSpPr>
          <p:cNvPr id="3" name="Content Placeholder 2">
            <a:extLst>
              <a:ext uri="{FF2B5EF4-FFF2-40B4-BE49-F238E27FC236}">
                <a16:creationId xmlns:a16="http://schemas.microsoft.com/office/drawing/2014/main" id="{6EF44B35-B90E-71F8-4B8A-45934AD231AA}"/>
              </a:ext>
            </a:extLst>
          </p:cNvPr>
          <p:cNvSpPr>
            <a:spLocks noGrp="1"/>
          </p:cNvSpPr>
          <p:nvPr>
            <p:ph idx="1"/>
          </p:nvPr>
        </p:nvSpPr>
        <p:spPr>
          <a:xfrm>
            <a:off x="4256690" y="1088137"/>
            <a:ext cx="7532856" cy="5010822"/>
          </a:xfrm>
        </p:spPr>
        <p:txBody>
          <a:bodyPr anchor="ctr">
            <a:normAutofit/>
          </a:bodyPr>
          <a:lstStyle/>
          <a:p>
            <a:pPr marL="0" marR="0" indent="0">
              <a:spcBef>
                <a:spcPts val="0"/>
              </a:spcBef>
              <a:spcAft>
                <a:spcPts val="1000"/>
              </a:spcAft>
              <a:buNone/>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Clinton SBC – Workgroup descriptions			8-9-22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potential / proposed work groups list below illustrates options for the SBC to organize in a non-public meeting forum to investigate issues and make a recommendation to the SBC, before a SBC vote or action is taken.  There is no requirement to have a “Workgroup” organization or structure, this is simply an option presented for consideration if the members of the SBC want more time to study segments of the process. Examples of “potential working groups” are listed below.</a:t>
            </a: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Education programming and learning technology</a:t>
            </a:r>
            <a:r>
              <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Existing Facilities assessment –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Public relations/information sharing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Financial review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Green buildings and sustainability initiatives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Interior design-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Exterior design/Landscaping-</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Resident /</a:t>
            </a:r>
            <a:r>
              <a:rPr lang="en-US" sz="18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 community </a:t>
            </a: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facility use-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spcBef>
                <a:spcPts val="0"/>
              </a:spcBef>
              <a:buFont typeface="Symbol" panose="05050102010706020507" pitchFamily="18" charset="2"/>
              <a:buChar char=""/>
            </a:pPr>
            <a:r>
              <a:rPr lang="en-US" sz="1800" b="1"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Site logistics and phased occupancy-</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solidFill>
                <a:schemeClr val="bg1"/>
              </a:solidFill>
            </a:endParaRPr>
          </a:p>
        </p:txBody>
      </p:sp>
    </p:spTree>
    <p:extLst>
      <p:ext uri="{BB962C8B-B14F-4D97-AF65-F5344CB8AC3E}">
        <p14:creationId xmlns:p14="http://schemas.microsoft.com/office/powerpoint/2010/main" val="4110985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3618</Words>
  <Application>Microsoft Office PowerPoint</Application>
  <PresentationFormat>Widescreen</PresentationFormat>
  <Paragraphs>513</Paragraphs>
  <Slides>28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 Narrow</vt:lpstr>
      <vt:lpstr>Calibri</vt:lpstr>
      <vt:lpstr>Calibri Light</vt:lpstr>
      <vt:lpstr>Courier New</vt:lpstr>
      <vt:lpstr>Montserrat</vt:lpstr>
      <vt:lpstr>Montserrat ExtraBold</vt:lpstr>
      <vt:lpstr>Montserrat SemiBold</vt:lpstr>
      <vt:lpstr>Symbol</vt:lpstr>
      <vt:lpstr>Wingdings</vt:lpstr>
      <vt:lpstr>Office Theme</vt:lpstr>
      <vt:lpstr>Clinton Middle School Project</vt:lpstr>
      <vt:lpstr>SBC Meeting Agenda – August 9, 2022, 6:30PM Remote</vt:lpstr>
      <vt:lpstr>Previous SBC Minutes approval, vote expected</vt:lpstr>
      <vt:lpstr>SBC Meeting Agenda – August 9, 2022, 6:30PM Remote</vt:lpstr>
      <vt:lpstr>MSBA Contract Approval to select D&amp;W as the OPM</vt:lpstr>
      <vt:lpstr>SBC Meeting Agenda – August 9, 2022, 6:30PM Remote</vt:lpstr>
      <vt:lpstr>PowerPoint Presentation</vt:lpstr>
      <vt:lpstr>SBC Meeting Agenda – August 9, 2022, 6:30PM Remote</vt:lpstr>
      <vt:lpstr>Does the Clinton SBC want to engage “Working Groups” to advise the committee as a whole?</vt:lpstr>
      <vt:lpstr>SBC Meeting Agenda – August 9, 2022, 6:30PM Remote</vt:lpstr>
      <vt:lpstr>PowerPoint Presentation</vt:lpstr>
      <vt:lpstr>PowerPoint Presentation</vt:lpstr>
      <vt:lpstr>Defining the “Goals for the Project”</vt:lpstr>
      <vt:lpstr>PowerPoint Presentation</vt:lpstr>
      <vt:lpstr>SBC Meeting Agenda – August 9, 2022, 6:30PM Remote</vt:lpstr>
      <vt:lpstr>PowerPoint Presentation</vt:lpstr>
      <vt:lpstr>PowerPoint Presentation</vt:lpstr>
      <vt:lpstr>Regular SBC Meetings</vt:lpstr>
      <vt:lpstr>SBC Meeting Agenda – August 9, 2022, 6:30PM Remote</vt:lpstr>
      <vt:lpstr>Propay Submission  Procedure</vt:lpstr>
      <vt:lpstr>Monthly Cost Reporting</vt:lpstr>
      <vt:lpstr>Budget Tracking </vt:lpstr>
      <vt:lpstr>SBC Meeting Agenda – August 9, 2022, 6:30PM Remote</vt:lpstr>
      <vt:lpstr>Draft Designer RFS</vt:lpstr>
      <vt:lpstr>Vote to have the OPM submit the Designer RFS</vt:lpstr>
      <vt:lpstr>SBC Meeting Agenda – August 9, 2022, 6:30PM Remote</vt:lpstr>
      <vt:lpstr>Selection of 3 Clinton Representatives to join the MSBA “Designer Selection Panel”</vt:lpstr>
      <vt:lpstr>SBC Meeting Agenda – August 9, 2022, 6:30PM Remote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Clinton Middle School Project</dc:title>
  <dc:creator>Trip Elmore</dc:creator>
  <cp:lastModifiedBy>Rachel Rincon</cp:lastModifiedBy>
  <cp:revision>18</cp:revision>
  <dcterms:created xsi:type="dcterms:W3CDTF">2022-08-03T14:42:39Z</dcterms:created>
  <dcterms:modified xsi:type="dcterms:W3CDTF">2022-08-09T21:54:31Z</dcterms:modified>
</cp:coreProperties>
</file>